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5"/>
  </p:sldMasterIdLst>
  <p:notesMasterIdLst>
    <p:notesMasterId r:id="rId14"/>
  </p:notesMasterIdLst>
  <p:sldIdLst>
    <p:sldId id="257" r:id="rId6"/>
    <p:sldId id="898" r:id="rId7"/>
    <p:sldId id="258" r:id="rId8"/>
    <p:sldId id="264" r:id="rId9"/>
    <p:sldId id="895" r:id="rId10"/>
    <p:sldId id="900" r:id="rId11"/>
    <p:sldId id="263" r:id="rId12"/>
    <p:sldId id="899"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815"/>
    <p:restoredTop sz="91890"/>
  </p:normalViewPr>
  <p:slideViewPr>
    <p:cSldViewPr snapToGrid="0" snapToObjects="1">
      <p:cViewPr varScale="1">
        <p:scale>
          <a:sx n="61" d="100"/>
          <a:sy n="61" d="100"/>
        </p:scale>
        <p:origin x="736"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presProps" Target="presProps.xml"/><Relationship Id="rId10" Type="http://schemas.openxmlformats.org/officeDocument/2006/relationships/slide" Target="slides/slide5.xml"/><Relationship Id="rId14" Type="http://schemas.openxmlformats.org/officeDocument/2006/relationships/notesMaster" Target="notesMasters/notesMaster1.xml"/><Relationship Id="rId9"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1E19A5-4B94-7A4A-BB75-90B0FF13ECC7}" type="datetimeFigureOut">
              <a:rPr lang="en-US" smtClean="0"/>
              <a:t>10/9/2022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5D22AD1-E7F0-1D40-BA92-87198C024C8A}" type="slidenum">
              <a:rPr lang="en-US" smtClean="0"/>
              <a:t>‹#›</a:t>
            </a:fld>
            <a:endParaRPr lang="en-US"/>
          </a:p>
        </p:txBody>
      </p:sp>
    </p:spTree>
    <p:extLst>
      <p:ext uri="{BB962C8B-B14F-4D97-AF65-F5344CB8AC3E}">
        <p14:creationId xmlns:p14="http://schemas.microsoft.com/office/powerpoint/2010/main" val="21285345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5D22AD1-E7F0-1D40-BA92-87198C024C8A}" type="slidenum">
              <a:rPr lang="en-US" smtClean="0"/>
              <a:t>5</a:t>
            </a:fld>
            <a:endParaRPr lang="en-US"/>
          </a:p>
        </p:txBody>
      </p:sp>
    </p:spTree>
    <p:extLst>
      <p:ext uri="{BB962C8B-B14F-4D97-AF65-F5344CB8AC3E}">
        <p14:creationId xmlns:p14="http://schemas.microsoft.com/office/powerpoint/2010/main" val="28081172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5D22AD1-E7F0-1D40-BA92-87198C024C8A}" type="slidenum">
              <a:rPr lang="en-US" smtClean="0"/>
              <a:t>7</a:t>
            </a:fld>
            <a:endParaRPr lang="en-US"/>
          </a:p>
        </p:txBody>
      </p:sp>
    </p:spTree>
    <p:extLst>
      <p:ext uri="{BB962C8B-B14F-4D97-AF65-F5344CB8AC3E}">
        <p14:creationId xmlns:p14="http://schemas.microsoft.com/office/powerpoint/2010/main" val="27800463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5D5CFC-5B6B-2E1F-A7DD-4C4D09B86504}"/>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964D92ED-6D97-D190-3F51-92B4E4337EF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8597FFE7-DDAE-97AA-50F4-26C72429D8E9}"/>
              </a:ext>
            </a:extLst>
          </p:cNvPr>
          <p:cNvSpPr>
            <a:spLocks noGrp="1"/>
          </p:cNvSpPr>
          <p:nvPr>
            <p:ph type="dt" sz="half" idx="10"/>
          </p:nvPr>
        </p:nvSpPr>
        <p:spPr/>
        <p:txBody>
          <a:bodyPr/>
          <a:lstStyle/>
          <a:p>
            <a:fld id="{27DD786E-F6E9-E943-AC70-17D4A86CF7FC}" type="datetime1">
              <a:rPr lang="en-AU" smtClean="0"/>
              <a:t>9/10/2022</a:t>
            </a:fld>
            <a:endParaRPr lang="en-US"/>
          </a:p>
        </p:txBody>
      </p:sp>
      <p:sp>
        <p:nvSpPr>
          <p:cNvPr id="5" name="Footer Placeholder 4">
            <a:extLst>
              <a:ext uri="{FF2B5EF4-FFF2-40B4-BE49-F238E27FC236}">
                <a16:creationId xmlns:a16="http://schemas.microsoft.com/office/drawing/2014/main" id="{C6B39B7A-A8AC-57B6-CB38-770AB9A074A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8B3210-E4DA-37E4-469D-96F8724171FC}"/>
              </a:ext>
            </a:extLst>
          </p:cNvPr>
          <p:cNvSpPr>
            <a:spLocks noGrp="1"/>
          </p:cNvSpPr>
          <p:nvPr>
            <p:ph type="sldNum" sz="quarter" idx="12"/>
          </p:nvPr>
        </p:nvSpPr>
        <p:spPr/>
        <p:txBody>
          <a:bodyPr/>
          <a:lstStyle/>
          <a:p>
            <a:fld id="{1C90C632-DEF8-F047-B210-DCDCD8E16980}" type="slidenum">
              <a:rPr lang="en-US" smtClean="0"/>
              <a:t>‹#›</a:t>
            </a:fld>
            <a:endParaRPr lang="en-US"/>
          </a:p>
        </p:txBody>
      </p:sp>
    </p:spTree>
    <p:extLst>
      <p:ext uri="{BB962C8B-B14F-4D97-AF65-F5344CB8AC3E}">
        <p14:creationId xmlns:p14="http://schemas.microsoft.com/office/powerpoint/2010/main" val="42292096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2F8E62-4207-9C51-30AB-BC4C82CDC30C}"/>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456274C6-C41F-2C9A-232C-13165075FF69}"/>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35A93962-FB2F-0C38-A2CC-AACD0CCBDDF0}"/>
              </a:ext>
            </a:extLst>
          </p:cNvPr>
          <p:cNvSpPr>
            <a:spLocks noGrp="1"/>
          </p:cNvSpPr>
          <p:nvPr>
            <p:ph type="dt" sz="half" idx="10"/>
          </p:nvPr>
        </p:nvSpPr>
        <p:spPr/>
        <p:txBody>
          <a:bodyPr/>
          <a:lstStyle/>
          <a:p>
            <a:fld id="{ECDA1126-22B9-A946-AD2D-58B18E3135FF}" type="datetime1">
              <a:rPr lang="en-AU" smtClean="0"/>
              <a:t>9/10/2022</a:t>
            </a:fld>
            <a:endParaRPr lang="en-US"/>
          </a:p>
        </p:txBody>
      </p:sp>
      <p:sp>
        <p:nvSpPr>
          <p:cNvPr id="5" name="Footer Placeholder 4">
            <a:extLst>
              <a:ext uri="{FF2B5EF4-FFF2-40B4-BE49-F238E27FC236}">
                <a16:creationId xmlns:a16="http://schemas.microsoft.com/office/drawing/2014/main" id="{F9903F32-C71E-D35B-647F-DEACBD603C0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D56CB1D-9095-237D-9C16-C1BCE7F075C5}"/>
              </a:ext>
            </a:extLst>
          </p:cNvPr>
          <p:cNvSpPr>
            <a:spLocks noGrp="1"/>
          </p:cNvSpPr>
          <p:nvPr>
            <p:ph type="sldNum" sz="quarter" idx="12"/>
          </p:nvPr>
        </p:nvSpPr>
        <p:spPr/>
        <p:txBody>
          <a:bodyPr/>
          <a:lstStyle/>
          <a:p>
            <a:fld id="{1C90C632-DEF8-F047-B210-DCDCD8E16980}" type="slidenum">
              <a:rPr lang="en-US" smtClean="0"/>
              <a:t>‹#›</a:t>
            </a:fld>
            <a:endParaRPr lang="en-US"/>
          </a:p>
        </p:txBody>
      </p:sp>
    </p:spTree>
    <p:extLst>
      <p:ext uri="{BB962C8B-B14F-4D97-AF65-F5344CB8AC3E}">
        <p14:creationId xmlns:p14="http://schemas.microsoft.com/office/powerpoint/2010/main" val="31286098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4364F3C-27F3-15CD-AE78-492277423589}"/>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48205B00-A9F2-5C37-F5A0-3B9E22B14101}"/>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4BDA2854-4700-8BBA-8A86-14CCA474EB38}"/>
              </a:ext>
            </a:extLst>
          </p:cNvPr>
          <p:cNvSpPr>
            <a:spLocks noGrp="1"/>
          </p:cNvSpPr>
          <p:nvPr>
            <p:ph type="dt" sz="half" idx="10"/>
          </p:nvPr>
        </p:nvSpPr>
        <p:spPr/>
        <p:txBody>
          <a:bodyPr/>
          <a:lstStyle/>
          <a:p>
            <a:fld id="{3AA02083-01E0-8542-A226-72321811201A}" type="datetime1">
              <a:rPr lang="en-AU" smtClean="0"/>
              <a:t>9/10/2022</a:t>
            </a:fld>
            <a:endParaRPr lang="en-US"/>
          </a:p>
        </p:txBody>
      </p:sp>
      <p:sp>
        <p:nvSpPr>
          <p:cNvPr id="5" name="Footer Placeholder 4">
            <a:extLst>
              <a:ext uri="{FF2B5EF4-FFF2-40B4-BE49-F238E27FC236}">
                <a16:creationId xmlns:a16="http://schemas.microsoft.com/office/drawing/2014/main" id="{C56D7B15-F77C-7C63-FB37-8B29B76FFAF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B855B8E-E6CD-F055-6106-0646A321EBBB}"/>
              </a:ext>
            </a:extLst>
          </p:cNvPr>
          <p:cNvSpPr>
            <a:spLocks noGrp="1"/>
          </p:cNvSpPr>
          <p:nvPr>
            <p:ph type="sldNum" sz="quarter" idx="12"/>
          </p:nvPr>
        </p:nvSpPr>
        <p:spPr/>
        <p:txBody>
          <a:bodyPr/>
          <a:lstStyle/>
          <a:p>
            <a:fld id="{1C90C632-DEF8-F047-B210-DCDCD8E16980}" type="slidenum">
              <a:rPr lang="en-US" smtClean="0"/>
              <a:t>‹#›</a:t>
            </a:fld>
            <a:endParaRPr lang="en-US"/>
          </a:p>
        </p:txBody>
      </p:sp>
    </p:spTree>
    <p:extLst>
      <p:ext uri="{BB962C8B-B14F-4D97-AF65-F5344CB8AC3E}">
        <p14:creationId xmlns:p14="http://schemas.microsoft.com/office/powerpoint/2010/main" val="7055191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DF8C00-A632-D9CD-9F13-9A9C5E687282}"/>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5021FE93-21FE-0409-C7A7-BDCAC7536073}"/>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F333CDBF-DDD6-E880-F108-67BEF1BB2B3C}"/>
              </a:ext>
            </a:extLst>
          </p:cNvPr>
          <p:cNvSpPr>
            <a:spLocks noGrp="1"/>
          </p:cNvSpPr>
          <p:nvPr>
            <p:ph type="dt" sz="half" idx="10"/>
          </p:nvPr>
        </p:nvSpPr>
        <p:spPr/>
        <p:txBody>
          <a:bodyPr/>
          <a:lstStyle/>
          <a:p>
            <a:fld id="{094EE24A-1AE9-414C-B9F6-D4B6214777D5}" type="datetime1">
              <a:rPr lang="en-AU" smtClean="0"/>
              <a:t>9/10/2022</a:t>
            </a:fld>
            <a:endParaRPr lang="en-US"/>
          </a:p>
        </p:txBody>
      </p:sp>
      <p:sp>
        <p:nvSpPr>
          <p:cNvPr id="5" name="Footer Placeholder 4">
            <a:extLst>
              <a:ext uri="{FF2B5EF4-FFF2-40B4-BE49-F238E27FC236}">
                <a16:creationId xmlns:a16="http://schemas.microsoft.com/office/drawing/2014/main" id="{32A6DB8A-416B-2713-DEEC-988873D79BA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63FAA92-36BE-AE27-7A48-3235512FAEEB}"/>
              </a:ext>
            </a:extLst>
          </p:cNvPr>
          <p:cNvSpPr>
            <a:spLocks noGrp="1"/>
          </p:cNvSpPr>
          <p:nvPr>
            <p:ph type="sldNum" sz="quarter" idx="12"/>
          </p:nvPr>
        </p:nvSpPr>
        <p:spPr/>
        <p:txBody>
          <a:bodyPr/>
          <a:lstStyle/>
          <a:p>
            <a:fld id="{1C90C632-DEF8-F047-B210-DCDCD8E16980}" type="slidenum">
              <a:rPr lang="en-US" smtClean="0"/>
              <a:t>‹#›</a:t>
            </a:fld>
            <a:endParaRPr lang="en-US"/>
          </a:p>
        </p:txBody>
      </p:sp>
    </p:spTree>
    <p:extLst>
      <p:ext uri="{BB962C8B-B14F-4D97-AF65-F5344CB8AC3E}">
        <p14:creationId xmlns:p14="http://schemas.microsoft.com/office/powerpoint/2010/main" val="35639028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544650-CC25-17BE-71C3-E763A43CC00C}"/>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0B3E0266-E515-DD8C-A15D-0F60A0EE3A4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5FFFC77B-B39F-B971-F6BA-0C1578FB8831}"/>
              </a:ext>
            </a:extLst>
          </p:cNvPr>
          <p:cNvSpPr>
            <a:spLocks noGrp="1"/>
          </p:cNvSpPr>
          <p:nvPr>
            <p:ph type="dt" sz="half" idx="10"/>
          </p:nvPr>
        </p:nvSpPr>
        <p:spPr/>
        <p:txBody>
          <a:bodyPr/>
          <a:lstStyle/>
          <a:p>
            <a:fld id="{C643B321-57CC-9743-806A-79CF65DF88D5}" type="datetime1">
              <a:rPr lang="en-AU" smtClean="0"/>
              <a:t>9/10/2022</a:t>
            </a:fld>
            <a:endParaRPr lang="en-US"/>
          </a:p>
        </p:txBody>
      </p:sp>
      <p:sp>
        <p:nvSpPr>
          <p:cNvPr id="5" name="Footer Placeholder 4">
            <a:extLst>
              <a:ext uri="{FF2B5EF4-FFF2-40B4-BE49-F238E27FC236}">
                <a16:creationId xmlns:a16="http://schemas.microsoft.com/office/drawing/2014/main" id="{B2C8D2A2-1460-CCFB-B646-28D2AD1A709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FBB727D-BADA-7AFF-E90A-3C0A55975CF8}"/>
              </a:ext>
            </a:extLst>
          </p:cNvPr>
          <p:cNvSpPr>
            <a:spLocks noGrp="1"/>
          </p:cNvSpPr>
          <p:nvPr>
            <p:ph type="sldNum" sz="quarter" idx="12"/>
          </p:nvPr>
        </p:nvSpPr>
        <p:spPr/>
        <p:txBody>
          <a:bodyPr/>
          <a:lstStyle/>
          <a:p>
            <a:fld id="{1C90C632-DEF8-F047-B210-DCDCD8E16980}" type="slidenum">
              <a:rPr lang="en-US" smtClean="0"/>
              <a:t>‹#›</a:t>
            </a:fld>
            <a:endParaRPr lang="en-US"/>
          </a:p>
        </p:txBody>
      </p:sp>
    </p:spTree>
    <p:extLst>
      <p:ext uri="{BB962C8B-B14F-4D97-AF65-F5344CB8AC3E}">
        <p14:creationId xmlns:p14="http://schemas.microsoft.com/office/powerpoint/2010/main" val="10027477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C3A254-8203-6A55-66BE-02531C163E55}"/>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DD7D5B71-BCDB-765A-4929-F2D4AD3B8780}"/>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6596C2A4-538A-56DE-75B7-A10304A6CC67}"/>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5357F50F-7CBB-9593-1739-7AC20BA565B9}"/>
              </a:ext>
            </a:extLst>
          </p:cNvPr>
          <p:cNvSpPr>
            <a:spLocks noGrp="1"/>
          </p:cNvSpPr>
          <p:nvPr>
            <p:ph type="dt" sz="half" idx="10"/>
          </p:nvPr>
        </p:nvSpPr>
        <p:spPr/>
        <p:txBody>
          <a:bodyPr/>
          <a:lstStyle/>
          <a:p>
            <a:fld id="{F26C3FCC-6A00-524B-8626-4219B4FF8F36}" type="datetime1">
              <a:rPr lang="en-AU" smtClean="0"/>
              <a:t>9/10/2022</a:t>
            </a:fld>
            <a:endParaRPr lang="en-US"/>
          </a:p>
        </p:txBody>
      </p:sp>
      <p:sp>
        <p:nvSpPr>
          <p:cNvPr id="6" name="Footer Placeholder 5">
            <a:extLst>
              <a:ext uri="{FF2B5EF4-FFF2-40B4-BE49-F238E27FC236}">
                <a16:creationId xmlns:a16="http://schemas.microsoft.com/office/drawing/2014/main" id="{6A2C7114-55D4-71F3-A4AC-E855887C649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0B2752E-95B6-D500-ADBD-5D2356B4AA51}"/>
              </a:ext>
            </a:extLst>
          </p:cNvPr>
          <p:cNvSpPr>
            <a:spLocks noGrp="1"/>
          </p:cNvSpPr>
          <p:nvPr>
            <p:ph type="sldNum" sz="quarter" idx="12"/>
          </p:nvPr>
        </p:nvSpPr>
        <p:spPr/>
        <p:txBody>
          <a:bodyPr/>
          <a:lstStyle/>
          <a:p>
            <a:fld id="{1C90C632-DEF8-F047-B210-DCDCD8E16980}" type="slidenum">
              <a:rPr lang="en-US" smtClean="0"/>
              <a:t>‹#›</a:t>
            </a:fld>
            <a:endParaRPr lang="en-US"/>
          </a:p>
        </p:txBody>
      </p:sp>
    </p:spTree>
    <p:extLst>
      <p:ext uri="{BB962C8B-B14F-4D97-AF65-F5344CB8AC3E}">
        <p14:creationId xmlns:p14="http://schemas.microsoft.com/office/powerpoint/2010/main" val="22815193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7833EC-8A11-72E0-EEEC-BDC19C43714A}"/>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097EC948-AF4B-A85D-2E2F-5E20F7AC81A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47334A07-2D4A-077C-0028-D67CC3096829}"/>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993B1681-D313-8220-7C1B-74295793BDA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C5D942EB-6795-42B8-9C18-4B33D20CABC4}"/>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02A6A5F7-E049-F9E2-6B26-00D736D1A9F5}"/>
              </a:ext>
            </a:extLst>
          </p:cNvPr>
          <p:cNvSpPr>
            <a:spLocks noGrp="1"/>
          </p:cNvSpPr>
          <p:nvPr>
            <p:ph type="dt" sz="half" idx="10"/>
          </p:nvPr>
        </p:nvSpPr>
        <p:spPr/>
        <p:txBody>
          <a:bodyPr/>
          <a:lstStyle/>
          <a:p>
            <a:fld id="{5662B6D7-F810-3249-AB0A-566EB01F8149}" type="datetime1">
              <a:rPr lang="en-AU" smtClean="0"/>
              <a:t>9/10/2022</a:t>
            </a:fld>
            <a:endParaRPr lang="en-US"/>
          </a:p>
        </p:txBody>
      </p:sp>
      <p:sp>
        <p:nvSpPr>
          <p:cNvPr id="8" name="Footer Placeholder 7">
            <a:extLst>
              <a:ext uri="{FF2B5EF4-FFF2-40B4-BE49-F238E27FC236}">
                <a16:creationId xmlns:a16="http://schemas.microsoft.com/office/drawing/2014/main" id="{90923E99-62C4-152C-A17F-F4D168AA159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74C9863-DF0C-211B-5574-362B891904A8}"/>
              </a:ext>
            </a:extLst>
          </p:cNvPr>
          <p:cNvSpPr>
            <a:spLocks noGrp="1"/>
          </p:cNvSpPr>
          <p:nvPr>
            <p:ph type="sldNum" sz="quarter" idx="12"/>
          </p:nvPr>
        </p:nvSpPr>
        <p:spPr/>
        <p:txBody>
          <a:bodyPr/>
          <a:lstStyle/>
          <a:p>
            <a:fld id="{1C90C632-DEF8-F047-B210-DCDCD8E16980}" type="slidenum">
              <a:rPr lang="en-US" smtClean="0"/>
              <a:t>‹#›</a:t>
            </a:fld>
            <a:endParaRPr lang="en-US"/>
          </a:p>
        </p:txBody>
      </p:sp>
    </p:spTree>
    <p:extLst>
      <p:ext uri="{BB962C8B-B14F-4D97-AF65-F5344CB8AC3E}">
        <p14:creationId xmlns:p14="http://schemas.microsoft.com/office/powerpoint/2010/main" val="20156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45D304-ED11-9429-C52D-C41E2FBC8C26}"/>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B9B27FC0-5F36-C901-FA97-633D46F7BAC9}"/>
              </a:ext>
            </a:extLst>
          </p:cNvPr>
          <p:cNvSpPr>
            <a:spLocks noGrp="1"/>
          </p:cNvSpPr>
          <p:nvPr>
            <p:ph type="dt" sz="half" idx="10"/>
          </p:nvPr>
        </p:nvSpPr>
        <p:spPr/>
        <p:txBody>
          <a:bodyPr/>
          <a:lstStyle/>
          <a:p>
            <a:fld id="{B76E62DF-2FC8-344E-9AFE-C3B38C146328}" type="datetime1">
              <a:rPr lang="en-AU" smtClean="0"/>
              <a:t>9/10/2022</a:t>
            </a:fld>
            <a:endParaRPr lang="en-US"/>
          </a:p>
        </p:txBody>
      </p:sp>
      <p:sp>
        <p:nvSpPr>
          <p:cNvPr id="4" name="Footer Placeholder 3">
            <a:extLst>
              <a:ext uri="{FF2B5EF4-FFF2-40B4-BE49-F238E27FC236}">
                <a16:creationId xmlns:a16="http://schemas.microsoft.com/office/drawing/2014/main" id="{DE96F44A-C112-CF38-C06F-D9669CB5C3F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5801F85-907B-579C-BCB1-3D8148CEBBB8}"/>
              </a:ext>
            </a:extLst>
          </p:cNvPr>
          <p:cNvSpPr>
            <a:spLocks noGrp="1"/>
          </p:cNvSpPr>
          <p:nvPr>
            <p:ph type="sldNum" sz="quarter" idx="12"/>
          </p:nvPr>
        </p:nvSpPr>
        <p:spPr/>
        <p:txBody>
          <a:bodyPr/>
          <a:lstStyle/>
          <a:p>
            <a:fld id="{1C90C632-DEF8-F047-B210-DCDCD8E16980}" type="slidenum">
              <a:rPr lang="en-US" smtClean="0"/>
              <a:t>‹#›</a:t>
            </a:fld>
            <a:endParaRPr lang="en-US"/>
          </a:p>
        </p:txBody>
      </p:sp>
    </p:spTree>
    <p:extLst>
      <p:ext uri="{BB962C8B-B14F-4D97-AF65-F5344CB8AC3E}">
        <p14:creationId xmlns:p14="http://schemas.microsoft.com/office/powerpoint/2010/main" val="18237541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B61609B-D678-3A2F-64A7-86798D7EFE4A}"/>
              </a:ext>
            </a:extLst>
          </p:cNvPr>
          <p:cNvSpPr>
            <a:spLocks noGrp="1"/>
          </p:cNvSpPr>
          <p:nvPr>
            <p:ph type="dt" sz="half" idx="10"/>
          </p:nvPr>
        </p:nvSpPr>
        <p:spPr/>
        <p:txBody>
          <a:bodyPr/>
          <a:lstStyle/>
          <a:p>
            <a:fld id="{9DF12D66-103B-294A-9535-3B95C2BCD493}" type="datetime1">
              <a:rPr lang="en-AU" smtClean="0"/>
              <a:t>9/10/2022</a:t>
            </a:fld>
            <a:endParaRPr lang="en-US"/>
          </a:p>
        </p:txBody>
      </p:sp>
      <p:sp>
        <p:nvSpPr>
          <p:cNvPr id="3" name="Footer Placeholder 2">
            <a:extLst>
              <a:ext uri="{FF2B5EF4-FFF2-40B4-BE49-F238E27FC236}">
                <a16:creationId xmlns:a16="http://schemas.microsoft.com/office/drawing/2014/main" id="{04391BDD-5D5B-A85E-C7B9-041CB3A1146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999C501-FC4A-EA1C-08E7-968DF393AADB}"/>
              </a:ext>
            </a:extLst>
          </p:cNvPr>
          <p:cNvSpPr>
            <a:spLocks noGrp="1"/>
          </p:cNvSpPr>
          <p:nvPr>
            <p:ph type="sldNum" sz="quarter" idx="12"/>
          </p:nvPr>
        </p:nvSpPr>
        <p:spPr/>
        <p:txBody>
          <a:bodyPr/>
          <a:lstStyle/>
          <a:p>
            <a:fld id="{1C90C632-DEF8-F047-B210-DCDCD8E16980}" type="slidenum">
              <a:rPr lang="en-US" smtClean="0"/>
              <a:t>‹#›</a:t>
            </a:fld>
            <a:endParaRPr lang="en-US"/>
          </a:p>
        </p:txBody>
      </p:sp>
    </p:spTree>
    <p:extLst>
      <p:ext uri="{BB962C8B-B14F-4D97-AF65-F5344CB8AC3E}">
        <p14:creationId xmlns:p14="http://schemas.microsoft.com/office/powerpoint/2010/main" val="7274666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81D2C5-9351-5988-E999-83197BCE468D}"/>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2A3737B5-73D4-1851-90DE-08AA1E2825B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CC6A4919-0E01-31A4-84BF-E3F0B556F8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0A29882A-527F-E71E-334D-DEB5FCE52EC2}"/>
              </a:ext>
            </a:extLst>
          </p:cNvPr>
          <p:cNvSpPr>
            <a:spLocks noGrp="1"/>
          </p:cNvSpPr>
          <p:nvPr>
            <p:ph type="dt" sz="half" idx="10"/>
          </p:nvPr>
        </p:nvSpPr>
        <p:spPr/>
        <p:txBody>
          <a:bodyPr/>
          <a:lstStyle/>
          <a:p>
            <a:fld id="{3FF8EF29-DE4E-BA44-A13C-A71685DE1095}" type="datetime1">
              <a:rPr lang="en-AU" smtClean="0"/>
              <a:t>9/10/2022</a:t>
            </a:fld>
            <a:endParaRPr lang="en-US"/>
          </a:p>
        </p:txBody>
      </p:sp>
      <p:sp>
        <p:nvSpPr>
          <p:cNvPr id="6" name="Footer Placeholder 5">
            <a:extLst>
              <a:ext uri="{FF2B5EF4-FFF2-40B4-BE49-F238E27FC236}">
                <a16:creationId xmlns:a16="http://schemas.microsoft.com/office/drawing/2014/main" id="{4215708D-082E-C513-5D30-00DC578E288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D2D1498-0D51-1A2C-7DDF-5595641839CC}"/>
              </a:ext>
            </a:extLst>
          </p:cNvPr>
          <p:cNvSpPr>
            <a:spLocks noGrp="1"/>
          </p:cNvSpPr>
          <p:nvPr>
            <p:ph type="sldNum" sz="quarter" idx="12"/>
          </p:nvPr>
        </p:nvSpPr>
        <p:spPr/>
        <p:txBody>
          <a:bodyPr/>
          <a:lstStyle/>
          <a:p>
            <a:fld id="{1C90C632-DEF8-F047-B210-DCDCD8E16980}" type="slidenum">
              <a:rPr lang="en-US" smtClean="0"/>
              <a:t>‹#›</a:t>
            </a:fld>
            <a:endParaRPr lang="en-US"/>
          </a:p>
        </p:txBody>
      </p:sp>
    </p:spTree>
    <p:extLst>
      <p:ext uri="{BB962C8B-B14F-4D97-AF65-F5344CB8AC3E}">
        <p14:creationId xmlns:p14="http://schemas.microsoft.com/office/powerpoint/2010/main" val="11999066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BDC93-6EEE-7A8F-54AB-3A7D333D0AF9}"/>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6EF63EFB-6A55-DB08-646C-11CBF5DB329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CAE98C2-7C1A-811F-4221-9CB0033C41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FA59CE14-453B-F143-4D8E-D3343350715E}"/>
              </a:ext>
            </a:extLst>
          </p:cNvPr>
          <p:cNvSpPr>
            <a:spLocks noGrp="1"/>
          </p:cNvSpPr>
          <p:nvPr>
            <p:ph type="dt" sz="half" idx="10"/>
          </p:nvPr>
        </p:nvSpPr>
        <p:spPr/>
        <p:txBody>
          <a:bodyPr/>
          <a:lstStyle/>
          <a:p>
            <a:fld id="{536CE78B-8F41-E249-87AE-4A2467C4CAF5}" type="datetime1">
              <a:rPr lang="en-AU" smtClean="0"/>
              <a:t>9/10/2022</a:t>
            </a:fld>
            <a:endParaRPr lang="en-US"/>
          </a:p>
        </p:txBody>
      </p:sp>
      <p:sp>
        <p:nvSpPr>
          <p:cNvPr id="6" name="Footer Placeholder 5">
            <a:extLst>
              <a:ext uri="{FF2B5EF4-FFF2-40B4-BE49-F238E27FC236}">
                <a16:creationId xmlns:a16="http://schemas.microsoft.com/office/drawing/2014/main" id="{9E835EA1-C6B0-D369-E46F-AD4BB8936CF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B135562-3053-CD4D-7CC9-A9E48BE2439A}"/>
              </a:ext>
            </a:extLst>
          </p:cNvPr>
          <p:cNvSpPr>
            <a:spLocks noGrp="1"/>
          </p:cNvSpPr>
          <p:nvPr>
            <p:ph type="sldNum" sz="quarter" idx="12"/>
          </p:nvPr>
        </p:nvSpPr>
        <p:spPr/>
        <p:txBody>
          <a:bodyPr/>
          <a:lstStyle/>
          <a:p>
            <a:fld id="{1C90C632-DEF8-F047-B210-DCDCD8E16980}" type="slidenum">
              <a:rPr lang="en-US" smtClean="0"/>
              <a:t>‹#›</a:t>
            </a:fld>
            <a:endParaRPr lang="en-US"/>
          </a:p>
        </p:txBody>
      </p:sp>
    </p:spTree>
    <p:extLst>
      <p:ext uri="{BB962C8B-B14F-4D97-AF65-F5344CB8AC3E}">
        <p14:creationId xmlns:p14="http://schemas.microsoft.com/office/powerpoint/2010/main" val="13758776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D743276-172D-2F5E-70DE-8A8B4547B20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B8CA5271-A925-B170-633C-0407DB01CFF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60DD6640-ACE9-6B9E-3F12-FBAB8B4CD29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DE6B56-1350-F347-8152-D1CBF1BED2D2}" type="datetime1">
              <a:rPr lang="en-AU" smtClean="0"/>
              <a:t>9/10/2022</a:t>
            </a:fld>
            <a:endParaRPr lang="en-US"/>
          </a:p>
        </p:txBody>
      </p:sp>
      <p:sp>
        <p:nvSpPr>
          <p:cNvPr id="5" name="Footer Placeholder 4">
            <a:extLst>
              <a:ext uri="{FF2B5EF4-FFF2-40B4-BE49-F238E27FC236}">
                <a16:creationId xmlns:a16="http://schemas.microsoft.com/office/drawing/2014/main" id="{766F1DC6-DACB-BF4E-AC79-A55515B4BC2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FFBDE57-374E-7E4A-0CFC-F2EA37A37F9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90C632-DEF8-F047-B210-DCDCD8E16980}" type="slidenum">
              <a:rPr lang="en-US" smtClean="0"/>
              <a:t>‹#›</a:t>
            </a:fld>
            <a:endParaRPr lang="en-US"/>
          </a:p>
        </p:txBody>
      </p:sp>
    </p:spTree>
    <p:extLst>
      <p:ext uri="{BB962C8B-B14F-4D97-AF65-F5344CB8AC3E}">
        <p14:creationId xmlns:p14="http://schemas.microsoft.com/office/powerpoint/2010/main" val="5618296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EF37DBC1-513A-2B4A-A20E-A459CA46F85A}"/>
              </a:ext>
            </a:extLst>
          </p:cNvPr>
          <p:cNvSpPr txBox="1"/>
          <p:nvPr/>
        </p:nvSpPr>
        <p:spPr>
          <a:xfrm>
            <a:off x="6852745" y="2337940"/>
            <a:ext cx="5423338" cy="4162710"/>
          </a:xfrm>
          <a:prstGeom prst="rect">
            <a:avLst/>
          </a:prstGeom>
        </p:spPr>
        <p:txBody>
          <a:bodyPr vert="horz" lIns="91440" tIns="45720" rIns="91440" bIns="45720" rtlCol="0" anchor="b">
            <a:noAutofit/>
          </a:bodyPr>
          <a:lstStyle/>
          <a:p>
            <a:pPr>
              <a:lnSpc>
                <a:spcPct val="90000"/>
              </a:lnSpc>
              <a:spcBef>
                <a:spcPct val="0"/>
              </a:spcBef>
              <a:spcAft>
                <a:spcPts val="600"/>
              </a:spcAft>
            </a:pPr>
            <a:r>
              <a:rPr lang="en-US" sz="3200" dirty="0">
                <a:latin typeface="+mj-lt"/>
                <a:ea typeface="+mj-ea"/>
                <a:cs typeface="+mj-cs"/>
              </a:rPr>
              <a:t> LFA 2 Strengthening Assessment Design </a:t>
            </a:r>
          </a:p>
          <a:p>
            <a:pPr>
              <a:lnSpc>
                <a:spcPct val="90000"/>
              </a:lnSpc>
              <a:spcBef>
                <a:spcPct val="0"/>
              </a:spcBef>
              <a:spcAft>
                <a:spcPts val="600"/>
              </a:spcAft>
            </a:pPr>
            <a:endParaRPr lang="en-US" sz="3200" dirty="0">
              <a:latin typeface="+mj-lt"/>
              <a:ea typeface="+mj-ea"/>
              <a:cs typeface="+mj-cs"/>
            </a:endParaRPr>
          </a:p>
          <a:p>
            <a:pPr>
              <a:lnSpc>
                <a:spcPct val="90000"/>
              </a:lnSpc>
              <a:spcBef>
                <a:spcPct val="0"/>
              </a:spcBef>
              <a:spcAft>
                <a:spcPts val="600"/>
              </a:spcAft>
            </a:pPr>
            <a:endParaRPr lang="en-US" sz="3200" dirty="0">
              <a:latin typeface="+mj-lt"/>
              <a:ea typeface="+mj-ea"/>
              <a:cs typeface="+mj-cs"/>
            </a:endParaRPr>
          </a:p>
          <a:p>
            <a:pPr>
              <a:lnSpc>
                <a:spcPct val="90000"/>
              </a:lnSpc>
              <a:spcBef>
                <a:spcPct val="0"/>
              </a:spcBef>
              <a:spcAft>
                <a:spcPts val="600"/>
              </a:spcAft>
            </a:pPr>
            <a:r>
              <a:rPr lang="en-US" sz="3200" dirty="0">
                <a:latin typeface="+mj-lt"/>
                <a:ea typeface="+mj-ea"/>
                <a:cs typeface="+mj-cs"/>
              </a:rPr>
              <a:t>2.1 Investigation: Part A Booklet – What are students seeking from their assessments?</a:t>
            </a:r>
          </a:p>
        </p:txBody>
      </p:sp>
      <p:sp>
        <p:nvSpPr>
          <p:cNvPr id="16" name="Freeform: Shape 15">
            <a:extLst>
              <a:ext uri="{FF2B5EF4-FFF2-40B4-BE49-F238E27FC236}">
                <a16:creationId xmlns:a16="http://schemas.microsoft.com/office/drawing/2014/main" id="{E49CC64F-7275-4E33-961B-0C5CDC4398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1" y="0"/>
            <a:ext cx="7188051" cy="6858000"/>
          </a:xfrm>
          <a:custGeom>
            <a:avLst/>
            <a:gdLst>
              <a:gd name="connsiteX0" fmla="*/ 7188051 w 7188051"/>
              <a:gd name="connsiteY0" fmla="*/ 6858000 h 6858000"/>
              <a:gd name="connsiteX1" fmla="*/ 108694 w 7188051"/>
              <a:gd name="connsiteY1" fmla="*/ 6858000 h 6858000"/>
              <a:gd name="connsiteX2" fmla="*/ 79127 w 7188051"/>
              <a:gd name="connsiteY2" fmla="*/ 6681235 h 6858000"/>
              <a:gd name="connsiteX3" fmla="*/ 0 w 7188051"/>
              <a:gd name="connsiteY3" fmla="*/ 5565888 h 6858000"/>
              <a:gd name="connsiteX4" fmla="*/ 2190696 w 7188051"/>
              <a:gd name="connsiteY4" fmla="*/ 145339 h 6858000"/>
              <a:gd name="connsiteX5" fmla="*/ 2339431 w 7188051"/>
              <a:gd name="connsiteY5" fmla="*/ 0 h 6858000"/>
              <a:gd name="connsiteX6" fmla="*/ 7188051 w 7188051"/>
              <a:gd name="connsiteY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88051" h="6858000">
                <a:moveTo>
                  <a:pt x="7188051" y="6858000"/>
                </a:moveTo>
                <a:lnTo>
                  <a:pt x="108694" y="6858000"/>
                </a:lnTo>
                <a:lnTo>
                  <a:pt x="79127" y="6681235"/>
                </a:lnTo>
                <a:cubicBezTo>
                  <a:pt x="26981" y="6316967"/>
                  <a:pt x="0" y="5944579"/>
                  <a:pt x="0" y="5565888"/>
                </a:cubicBezTo>
                <a:cubicBezTo>
                  <a:pt x="0" y="3459953"/>
                  <a:pt x="834428" y="1548908"/>
                  <a:pt x="2190696" y="145339"/>
                </a:cubicBezTo>
                <a:lnTo>
                  <a:pt x="2339431" y="0"/>
                </a:lnTo>
                <a:lnTo>
                  <a:pt x="7188051" y="0"/>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11" name="Picture 10" descr="A picture containing text&#10;&#10;Description automatically generated">
            <a:extLst>
              <a:ext uri="{FF2B5EF4-FFF2-40B4-BE49-F238E27FC236}">
                <a16:creationId xmlns:a16="http://schemas.microsoft.com/office/drawing/2014/main" id="{B377BB92-B532-5D40-80F6-E00CC9E5ADAD}"/>
              </a:ext>
            </a:extLst>
          </p:cNvPr>
          <p:cNvPicPr>
            <a:picLocks noChangeAspect="1"/>
          </p:cNvPicPr>
          <p:nvPr/>
        </p:nvPicPr>
        <p:blipFill rotWithShape="1">
          <a:blip r:embed="rId2" cstate="print">
            <a:extLst>
              <a:ext uri="{28A0092B-C50C-407E-A947-70E740481C1C}">
                <a14:useLocalDpi xmlns:a14="http://schemas.microsoft.com/office/drawing/2010/main"/>
              </a:ext>
            </a:extLst>
          </a:blip>
          <a:srcRect/>
          <a:stretch/>
        </p:blipFill>
        <p:spPr>
          <a:xfrm>
            <a:off x="1" y="10"/>
            <a:ext cx="7028495" cy="6857990"/>
          </a:xfrm>
          <a:custGeom>
            <a:avLst/>
            <a:gdLst/>
            <a:ahLst/>
            <a:cxnLst/>
            <a:rect l="l" t="t" r="r" b="b"/>
            <a:pathLst>
              <a:path w="7028495" h="6858000">
                <a:moveTo>
                  <a:pt x="0" y="0"/>
                </a:moveTo>
                <a:lnTo>
                  <a:pt x="6915668" y="0"/>
                </a:lnTo>
                <a:lnTo>
                  <a:pt x="6952411" y="219663"/>
                </a:lnTo>
                <a:cubicBezTo>
                  <a:pt x="7002551" y="569921"/>
                  <a:pt x="7028495" y="927986"/>
                  <a:pt x="7028495" y="1292112"/>
                </a:cubicBezTo>
                <a:cubicBezTo>
                  <a:pt x="7028495" y="3343346"/>
                  <a:pt x="6205186" y="5202289"/>
                  <a:pt x="4870994" y="6556512"/>
                </a:cubicBezTo>
                <a:lnTo>
                  <a:pt x="4556185" y="6858000"/>
                </a:lnTo>
                <a:lnTo>
                  <a:pt x="0" y="6858000"/>
                </a:lnTo>
                <a:close/>
              </a:path>
            </a:pathLst>
          </a:custGeom>
        </p:spPr>
      </p:pic>
    </p:spTree>
    <p:extLst>
      <p:ext uri="{BB962C8B-B14F-4D97-AF65-F5344CB8AC3E}">
        <p14:creationId xmlns:p14="http://schemas.microsoft.com/office/powerpoint/2010/main" val="3577232767"/>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EF9F2E0C-AD42-3B4F-A253-D97C8A627D54}"/>
              </a:ext>
            </a:extLst>
          </p:cNvPr>
          <p:cNvSpPr>
            <a:spLocks noGrp="1"/>
          </p:cNvSpPr>
          <p:nvPr>
            <p:ph type="sldNum" sz="quarter" idx="12"/>
          </p:nvPr>
        </p:nvSpPr>
        <p:spPr>
          <a:xfrm>
            <a:off x="9248273" y="6344319"/>
            <a:ext cx="2743200" cy="365125"/>
          </a:xfrm>
        </p:spPr>
        <p:txBody>
          <a:bodyPr/>
          <a:lstStyle/>
          <a:p>
            <a:fld id="{1C90C632-DEF8-F047-B210-DCDCD8E16980}" type="slidenum">
              <a:rPr lang="en-US" sz="800" smtClean="0"/>
              <a:t>2</a:t>
            </a:fld>
            <a:endParaRPr lang="en-US" sz="800" dirty="0"/>
          </a:p>
        </p:txBody>
      </p:sp>
      <p:sp>
        <p:nvSpPr>
          <p:cNvPr id="5" name="TextBox 4">
            <a:extLst>
              <a:ext uri="{FF2B5EF4-FFF2-40B4-BE49-F238E27FC236}">
                <a16:creationId xmlns:a16="http://schemas.microsoft.com/office/drawing/2014/main" id="{387DB8AB-EA31-2245-9FED-2A166BFC7A46}"/>
              </a:ext>
            </a:extLst>
          </p:cNvPr>
          <p:cNvSpPr txBox="1"/>
          <p:nvPr/>
        </p:nvSpPr>
        <p:spPr>
          <a:xfrm>
            <a:off x="1010651" y="553453"/>
            <a:ext cx="6845969" cy="5801588"/>
          </a:xfrm>
          <a:prstGeom prst="rect">
            <a:avLst/>
          </a:prstGeom>
          <a:noFill/>
          <a:ln>
            <a:noFill/>
            <a:prstDash val="sysDot"/>
          </a:ln>
        </p:spPr>
        <p:txBody>
          <a:bodyPr wrap="square" rtlCol="0">
            <a:spAutoFit/>
          </a:bodyPr>
          <a:lstStyle/>
          <a:p>
            <a:pPr algn="ctr">
              <a:spcBef>
                <a:spcPts val="600"/>
              </a:spcBef>
              <a:spcAft>
                <a:spcPts val="600"/>
              </a:spcAft>
            </a:pPr>
            <a:r>
              <a:rPr lang="en-US" sz="2400" b="1" dirty="0">
                <a:solidFill>
                  <a:srgbClr val="0070C0"/>
                </a:solidFill>
                <a:latin typeface="+mj-lt"/>
              </a:rPr>
              <a:t>Contents of LFA2 2.1 Investigation: Part A Booklet</a:t>
            </a:r>
          </a:p>
          <a:p>
            <a:pPr marL="342900" indent="-342900">
              <a:spcBef>
                <a:spcPts val="600"/>
              </a:spcBef>
              <a:spcAft>
                <a:spcPts val="600"/>
              </a:spcAft>
              <a:buAutoNum type="arabicPeriod"/>
            </a:pPr>
            <a:r>
              <a:rPr lang="en-US" sz="2200" dirty="0">
                <a:latin typeface="+mj-lt"/>
              </a:rPr>
              <a:t>An overview of LFA 2 Investigation: Part A…………………..</a:t>
            </a:r>
          </a:p>
          <a:p>
            <a:pPr marL="342900" indent="-342900">
              <a:spcBef>
                <a:spcPts val="600"/>
              </a:spcBef>
              <a:spcAft>
                <a:spcPts val="600"/>
              </a:spcAft>
              <a:buAutoNum type="arabicPeriod"/>
            </a:pPr>
            <a:r>
              <a:rPr lang="en-US" sz="2200" dirty="0">
                <a:latin typeface="+mj-lt"/>
              </a:rPr>
              <a:t>Guides and scaffolds to support each part of the investigation</a:t>
            </a:r>
          </a:p>
          <a:p>
            <a:pPr marL="800100" lvl="1" indent="-342900">
              <a:spcBef>
                <a:spcPts val="600"/>
              </a:spcBef>
              <a:spcAft>
                <a:spcPts val="600"/>
              </a:spcAft>
              <a:buFont typeface="Arial" panose="020B0604020202020204" pitchFamily="34" charset="0"/>
              <a:buChar char="•"/>
            </a:pPr>
            <a:r>
              <a:rPr lang="en-US" sz="2200" dirty="0">
                <a:latin typeface="+mj-lt"/>
              </a:rPr>
              <a:t>A Learning Conversation Guide that can be adapted to suit the students involved……………………………</a:t>
            </a:r>
          </a:p>
          <a:p>
            <a:pPr marL="800100" lvl="1" indent="-342900">
              <a:spcBef>
                <a:spcPts val="600"/>
              </a:spcBef>
              <a:spcAft>
                <a:spcPts val="600"/>
              </a:spcAft>
              <a:buFont typeface="Arial" panose="020B0604020202020204" pitchFamily="34" charset="0"/>
              <a:buChar char="•"/>
            </a:pPr>
            <a:r>
              <a:rPr lang="en-US" sz="2200" dirty="0">
                <a:latin typeface="+mj-lt"/>
              </a:rPr>
              <a:t>A note-taking scaffold for Focus Group Recorders….. </a:t>
            </a:r>
          </a:p>
          <a:p>
            <a:pPr marL="800100" lvl="1" indent="-342900">
              <a:spcBef>
                <a:spcPts val="600"/>
              </a:spcBef>
              <a:spcAft>
                <a:spcPts val="600"/>
              </a:spcAft>
              <a:buFont typeface="Arial" panose="020B0604020202020204" pitchFamily="34" charset="0"/>
              <a:buChar char="•"/>
            </a:pPr>
            <a:r>
              <a:rPr lang="en-US" sz="2200" dirty="0">
                <a:latin typeface="+mj-lt"/>
              </a:rPr>
              <a:t>An analysis and synthesis template to document what has been learned from each Focus Group Learning Conversation…………………………………………….</a:t>
            </a:r>
          </a:p>
          <a:p>
            <a:pPr marL="800100" lvl="1" indent="-342900">
              <a:spcBef>
                <a:spcPts val="600"/>
              </a:spcBef>
              <a:spcAft>
                <a:spcPts val="600"/>
              </a:spcAft>
              <a:buFont typeface="Arial" panose="020B0604020202020204" pitchFamily="34" charset="0"/>
              <a:buChar char="•"/>
            </a:pPr>
            <a:r>
              <a:rPr lang="en-US" sz="2200" dirty="0">
                <a:latin typeface="+mj-lt"/>
              </a:rPr>
              <a:t>A template to collate the findings from each Learning Conversation, with broader analysis across all findings………………………………………………………………</a:t>
            </a:r>
          </a:p>
          <a:p>
            <a:pPr marL="342900" indent="-342900">
              <a:buAutoNum type="arabicPeriod"/>
            </a:pPr>
            <a:endParaRPr lang="en-US" dirty="0"/>
          </a:p>
        </p:txBody>
      </p:sp>
      <p:sp>
        <p:nvSpPr>
          <p:cNvPr id="10" name="TextBox 9">
            <a:extLst>
              <a:ext uri="{FF2B5EF4-FFF2-40B4-BE49-F238E27FC236}">
                <a16:creationId xmlns:a16="http://schemas.microsoft.com/office/drawing/2014/main" id="{8C5429C4-9849-4A47-B9C7-2E1053ACDAE1}"/>
              </a:ext>
            </a:extLst>
          </p:cNvPr>
          <p:cNvSpPr txBox="1"/>
          <p:nvPr/>
        </p:nvSpPr>
        <p:spPr>
          <a:xfrm>
            <a:off x="7856620" y="1110941"/>
            <a:ext cx="1576137" cy="5288627"/>
          </a:xfrm>
          <a:prstGeom prst="rect">
            <a:avLst/>
          </a:prstGeom>
          <a:noFill/>
          <a:ln>
            <a:noFill/>
            <a:prstDash val="sysDot"/>
          </a:ln>
        </p:spPr>
        <p:txBody>
          <a:bodyPr wrap="square" rtlCol="0">
            <a:spAutoFit/>
          </a:bodyPr>
          <a:lstStyle/>
          <a:p>
            <a:r>
              <a:rPr lang="en-US" sz="2200" dirty="0">
                <a:latin typeface="+mj-lt"/>
              </a:rPr>
              <a:t>page 3</a:t>
            </a:r>
          </a:p>
          <a:p>
            <a:endParaRPr lang="en-US" sz="2200" dirty="0">
              <a:latin typeface="+mj-lt"/>
            </a:endParaRPr>
          </a:p>
          <a:p>
            <a:endParaRPr lang="en-US" sz="2200" dirty="0">
              <a:latin typeface="+mj-lt"/>
            </a:endParaRPr>
          </a:p>
          <a:p>
            <a:pPr>
              <a:spcAft>
                <a:spcPts val="1000"/>
              </a:spcAft>
            </a:pPr>
            <a:endParaRPr lang="en-US" sz="2200" dirty="0">
              <a:latin typeface="+mj-lt"/>
            </a:endParaRPr>
          </a:p>
          <a:p>
            <a:pPr>
              <a:spcBef>
                <a:spcPts val="1200"/>
              </a:spcBef>
              <a:spcAft>
                <a:spcPts val="600"/>
              </a:spcAft>
            </a:pPr>
            <a:r>
              <a:rPr lang="en-US" sz="2200" dirty="0">
                <a:latin typeface="+mj-lt"/>
              </a:rPr>
              <a:t>page 4</a:t>
            </a:r>
          </a:p>
          <a:p>
            <a:pPr>
              <a:spcBef>
                <a:spcPts val="600"/>
              </a:spcBef>
            </a:pPr>
            <a:r>
              <a:rPr lang="en-US" sz="2200" dirty="0">
                <a:latin typeface="+mj-lt"/>
              </a:rPr>
              <a:t>page 5</a:t>
            </a:r>
          </a:p>
          <a:p>
            <a:pPr>
              <a:spcBef>
                <a:spcPts val="600"/>
              </a:spcBef>
            </a:pPr>
            <a:endParaRPr lang="en-US" sz="2200" dirty="0">
              <a:latin typeface="+mj-lt"/>
            </a:endParaRPr>
          </a:p>
          <a:p>
            <a:pPr>
              <a:spcBef>
                <a:spcPts val="600"/>
              </a:spcBef>
            </a:pPr>
            <a:endParaRPr lang="en-US" sz="2200" dirty="0">
              <a:latin typeface="+mj-lt"/>
            </a:endParaRPr>
          </a:p>
          <a:p>
            <a:r>
              <a:rPr lang="en-US" sz="2200" dirty="0">
                <a:latin typeface="+mj-lt"/>
              </a:rPr>
              <a:t>page 7</a:t>
            </a:r>
          </a:p>
          <a:p>
            <a:endParaRPr lang="en-US" sz="2200" dirty="0">
              <a:latin typeface="+mj-lt"/>
            </a:endParaRPr>
          </a:p>
          <a:p>
            <a:endParaRPr lang="en-US" sz="2200" dirty="0">
              <a:latin typeface="+mj-lt"/>
            </a:endParaRPr>
          </a:p>
          <a:p>
            <a:pPr>
              <a:spcBef>
                <a:spcPts val="1000"/>
              </a:spcBef>
            </a:pPr>
            <a:r>
              <a:rPr lang="en-US" sz="2200" dirty="0">
                <a:latin typeface="+mj-lt"/>
              </a:rPr>
              <a:t>page 8</a:t>
            </a:r>
          </a:p>
          <a:p>
            <a:pPr>
              <a:spcBef>
                <a:spcPts val="600"/>
              </a:spcBef>
            </a:pPr>
            <a:endParaRPr lang="en-US" sz="2200" dirty="0">
              <a:latin typeface="+mj-lt"/>
            </a:endParaRPr>
          </a:p>
        </p:txBody>
      </p:sp>
      <p:sp>
        <p:nvSpPr>
          <p:cNvPr id="2" name="Rectangle 1">
            <a:extLst>
              <a:ext uri="{FF2B5EF4-FFF2-40B4-BE49-F238E27FC236}">
                <a16:creationId xmlns:a16="http://schemas.microsoft.com/office/drawing/2014/main" id="{8D5B85DE-3613-2195-6CBE-AB80C0297EA6}"/>
              </a:ext>
            </a:extLst>
          </p:cNvPr>
          <p:cNvSpPr/>
          <p:nvPr/>
        </p:nvSpPr>
        <p:spPr>
          <a:xfrm>
            <a:off x="9332356" y="11922"/>
            <a:ext cx="2859644" cy="46795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a:t>LFA 2.1 Part A - Contents</a:t>
            </a:r>
          </a:p>
        </p:txBody>
      </p:sp>
    </p:spTree>
    <p:extLst>
      <p:ext uri="{BB962C8B-B14F-4D97-AF65-F5344CB8AC3E}">
        <p14:creationId xmlns:p14="http://schemas.microsoft.com/office/powerpoint/2010/main" val="29081031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CC00A773-0FDA-3549-97D8-0F8A62E93120}"/>
              </a:ext>
            </a:extLst>
          </p:cNvPr>
          <p:cNvSpPr txBox="1"/>
          <p:nvPr/>
        </p:nvSpPr>
        <p:spPr>
          <a:xfrm>
            <a:off x="459205" y="590336"/>
            <a:ext cx="11440027" cy="6324808"/>
          </a:xfrm>
          <a:prstGeom prst="rect">
            <a:avLst/>
          </a:prstGeom>
          <a:noFill/>
        </p:spPr>
        <p:txBody>
          <a:bodyPr wrap="square" rtlCol="0">
            <a:spAutoFit/>
          </a:bodyPr>
          <a:lstStyle/>
          <a:p>
            <a:pPr marL="342900" indent="-342900">
              <a:spcBef>
                <a:spcPts val="1200"/>
              </a:spcBef>
              <a:spcAft>
                <a:spcPts val="600"/>
              </a:spcAft>
              <a:buFontTx/>
              <a:buAutoNum type="arabicPeriod"/>
            </a:pPr>
            <a:r>
              <a:rPr lang="en-GB" b="1" dirty="0">
                <a:solidFill>
                  <a:schemeClr val="accent1"/>
                </a:solidFill>
                <a:latin typeface="+mj-lt"/>
              </a:rPr>
              <a:t>The Investigation Team </a:t>
            </a:r>
            <a:r>
              <a:rPr lang="en-GB" sz="1800" dirty="0">
                <a:solidFill>
                  <a:srgbClr val="000000"/>
                </a:solidFill>
                <a:effectLst/>
                <a:latin typeface="Calibri" panose="020F0502020204030204" pitchFamily="34" charset="0"/>
                <a:ea typeface="Times New Roman" panose="02020603050405020304" pitchFamily="18" charset="0"/>
              </a:rPr>
              <a:t>(1 school leadership team member, 3-5 </a:t>
            </a:r>
            <a:r>
              <a:rPr lang="en-AU" sz="1800" spc="-15" dirty="0">
                <a:solidFill>
                  <a:srgbClr val="111111"/>
                </a:solidFill>
                <a:effectLst/>
                <a:latin typeface="Calibri" panose="020F0502020204030204" pitchFamily="34" charset="0"/>
                <a:ea typeface="Times New Roman" panose="02020603050405020304" pitchFamily="18" charset="0"/>
              </a:rPr>
              <a:t>teacher leaders and 6-10 teachers)</a:t>
            </a:r>
            <a:r>
              <a:rPr lang="en-AU" spc="-15" dirty="0">
                <a:solidFill>
                  <a:srgbClr val="111111"/>
                </a:solidFill>
                <a:latin typeface="Times New Roman" panose="02020603050405020304" pitchFamily="18" charset="0"/>
                <a:ea typeface="Times New Roman" panose="02020603050405020304" pitchFamily="18" charset="0"/>
              </a:rPr>
              <a:t> </a:t>
            </a:r>
            <a:r>
              <a:rPr lang="en-GB" dirty="0">
                <a:latin typeface="+mj-lt"/>
              </a:rPr>
              <a:t>prepare for the investigation. This means:</a:t>
            </a:r>
            <a:endParaRPr lang="en-AU" dirty="0">
              <a:latin typeface="+mj-lt"/>
            </a:endParaRPr>
          </a:p>
          <a:p>
            <a:pPr marL="800100" lvl="1" indent="-342900">
              <a:spcAft>
                <a:spcPts val="600"/>
              </a:spcAft>
              <a:buFont typeface="Arial" panose="020B0604020202020204" pitchFamily="34" charset="0"/>
              <a:buChar char="•"/>
            </a:pPr>
            <a:r>
              <a:rPr lang="en-GB" dirty="0">
                <a:latin typeface="+mj-lt"/>
              </a:rPr>
              <a:t>Becoming familiar with the guides and scaffolds in this booklet – and adapting language to better suit local contexts where appropriate. Ensure everyone is clear about the investigation process. </a:t>
            </a:r>
            <a:endParaRPr lang="en-AU" dirty="0">
              <a:latin typeface="+mj-lt"/>
            </a:endParaRPr>
          </a:p>
          <a:p>
            <a:pPr marL="800100" lvl="1" indent="-342900">
              <a:spcAft>
                <a:spcPts val="600"/>
              </a:spcAft>
              <a:buFont typeface="Arial" panose="020B0604020202020204" pitchFamily="34" charset="0"/>
              <a:buChar char="•"/>
            </a:pPr>
            <a:r>
              <a:rPr lang="en-GB" dirty="0">
                <a:latin typeface="+mj-lt"/>
              </a:rPr>
              <a:t>Pairing teachers (a conversation lead and a recorder) to conduct and guide the Student Focus Group to share current experiences of assessment in the school.  </a:t>
            </a:r>
          </a:p>
          <a:p>
            <a:pPr marL="800100" lvl="1" indent="-342900">
              <a:spcAft>
                <a:spcPts val="600"/>
              </a:spcAft>
              <a:buFont typeface="Arial" panose="020B0604020202020204" pitchFamily="34" charset="0"/>
              <a:buChar char="•"/>
            </a:pPr>
            <a:r>
              <a:rPr lang="en-GB" dirty="0">
                <a:latin typeface="+mj-lt"/>
              </a:rPr>
              <a:t>Identifying a diverse group of students from different year levels/cohorts to make up the Student Focus Group. </a:t>
            </a:r>
            <a:endParaRPr lang="en-AU" dirty="0">
              <a:latin typeface="+mj-lt"/>
            </a:endParaRPr>
          </a:p>
          <a:p>
            <a:pPr marL="342900" indent="-342900">
              <a:spcAft>
                <a:spcPts val="600"/>
              </a:spcAft>
              <a:buFont typeface="+mj-lt"/>
              <a:buAutoNum type="arabicPeriod" startAt="2"/>
            </a:pPr>
            <a:r>
              <a:rPr lang="en-GB" b="1" dirty="0">
                <a:solidFill>
                  <a:schemeClr val="accent1"/>
                </a:solidFill>
                <a:latin typeface="+mj-lt"/>
              </a:rPr>
              <a:t>Teacher leaders </a:t>
            </a:r>
            <a:r>
              <a:rPr lang="en-GB" dirty="0">
                <a:latin typeface="+mj-lt"/>
              </a:rPr>
              <a:t>follow up with their teachers to confirm the students who will participate in the Learning Conversation Focus Group. They provide support for the logistics, such as, teacher release/cover; student release; scheduling time to undertake the conversations and the follow up sense-making and small team analysis. </a:t>
            </a:r>
          </a:p>
          <a:p>
            <a:pPr marL="342900" indent="-342900">
              <a:spcAft>
                <a:spcPts val="600"/>
              </a:spcAft>
              <a:buFont typeface="+mj-lt"/>
              <a:buAutoNum type="arabicPeriod" startAt="2"/>
            </a:pPr>
            <a:r>
              <a:rPr lang="en-GB" b="1" dirty="0">
                <a:solidFill>
                  <a:schemeClr val="accent1"/>
                </a:solidFill>
                <a:latin typeface="+mj-lt"/>
              </a:rPr>
              <a:t>Teachers</a:t>
            </a:r>
            <a:r>
              <a:rPr lang="en-GB" dirty="0">
                <a:latin typeface="+mj-lt"/>
              </a:rPr>
              <a:t> can choose students from either class, regardless of who is the Conversation Lead. Teachers prepare by thinking about follow-up questions to tease out responses beyond what students initially offer in response to the questions on p.4.  The recorder can contribute to the questioning or clarifying as they notice something that could be further pursued. </a:t>
            </a:r>
          </a:p>
          <a:p>
            <a:pPr marL="342900" indent="-342900">
              <a:spcAft>
                <a:spcPts val="600"/>
              </a:spcAft>
              <a:buFont typeface="+mj-lt"/>
              <a:buAutoNum type="arabicPeriod" startAt="2"/>
            </a:pPr>
            <a:r>
              <a:rPr lang="en-GB" b="1" dirty="0">
                <a:solidFill>
                  <a:schemeClr val="accent1"/>
                </a:solidFill>
                <a:latin typeface="+mj-lt"/>
              </a:rPr>
              <a:t>Teacher Leaders </a:t>
            </a:r>
            <a:r>
              <a:rPr lang="en-GB" dirty="0">
                <a:latin typeface="+mj-lt"/>
              </a:rPr>
              <a:t>lead the first synthesis and analysis conversation with their team of two teachers, using the scaffold on p.5 to make sense of what has been discovered.</a:t>
            </a:r>
          </a:p>
          <a:p>
            <a:pPr marL="342900" indent="-342900">
              <a:spcAft>
                <a:spcPts val="600"/>
              </a:spcAft>
              <a:buFont typeface="+mj-lt"/>
              <a:buAutoNum type="arabicPeriod" startAt="2"/>
            </a:pPr>
            <a:r>
              <a:rPr lang="en-GB" b="1" dirty="0">
                <a:solidFill>
                  <a:schemeClr val="accent1"/>
                </a:solidFill>
                <a:latin typeface="+mj-lt"/>
              </a:rPr>
              <a:t>The Investigation Team </a:t>
            </a:r>
            <a:r>
              <a:rPr lang="en-GB" dirty="0">
                <a:latin typeface="+mj-lt"/>
              </a:rPr>
              <a:t>reconvene and discuss findings in light of the Student Focus Group discussions – recording this on p.6. </a:t>
            </a:r>
          </a:p>
          <a:p>
            <a:pPr>
              <a:spcAft>
                <a:spcPts val="600"/>
              </a:spcAft>
            </a:pPr>
            <a:r>
              <a:rPr lang="en-GB" dirty="0">
                <a:latin typeface="+mj-lt"/>
              </a:rPr>
              <a:t> </a:t>
            </a:r>
          </a:p>
          <a:p>
            <a:pPr>
              <a:spcAft>
                <a:spcPts val="600"/>
              </a:spcAft>
            </a:pPr>
            <a:endParaRPr lang="en-AU" dirty="0">
              <a:latin typeface="+mj-lt"/>
            </a:endParaRPr>
          </a:p>
        </p:txBody>
      </p:sp>
      <p:sp>
        <p:nvSpPr>
          <p:cNvPr id="7" name="TextBox 6">
            <a:extLst>
              <a:ext uri="{FF2B5EF4-FFF2-40B4-BE49-F238E27FC236}">
                <a16:creationId xmlns:a16="http://schemas.microsoft.com/office/drawing/2014/main" id="{84861D26-A454-434D-9A71-98535DC34911}"/>
              </a:ext>
            </a:extLst>
          </p:cNvPr>
          <p:cNvSpPr txBox="1"/>
          <p:nvPr/>
        </p:nvSpPr>
        <p:spPr>
          <a:xfrm>
            <a:off x="119149" y="89176"/>
            <a:ext cx="12021879" cy="461665"/>
          </a:xfrm>
          <a:prstGeom prst="rect">
            <a:avLst/>
          </a:prstGeom>
          <a:noFill/>
        </p:spPr>
        <p:txBody>
          <a:bodyPr wrap="square" rtlCol="0">
            <a:spAutoFit/>
          </a:bodyPr>
          <a:lstStyle/>
          <a:p>
            <a:pPr algn="ctr"/>
            <a:r>
              <a:rPr lang="en-US" sz="2400" b="1" dirty="0">
                <a:solidFill>
                  <a:schemeClr val="accent5">
                    <a:lumMod val="75000"/>
                  </a:schemeClr>
                </a:solidFill>
                <a:latin typeface="+mj-lt"/>
              </a:rPr>
              <a:t>Overview of LFA2 Investigation: Part A</a:t>
            </a:r>
          </a:p>
        </p:txBody>
      </p:sp>
      <p:sp>
        <p:nvSpPr>
          <p:cNvPr id="2" name="Slide Number Placeholder 1">
            <a:extLst>
              <a:ext uri="{FF2B5EF4-FFF2-40B4-BE49-F238E27FC236}">
                <a16:creationId xmlns:a16="http://schemas.microsoft.com/office/drawing/2014/main" id="{7B0FDA43-98F0-AB4F-91D1-F78D707904E4}"/>
              </a:ext>
            </a:extLst>
          </p:cNvPr>
          <p:cNvSpPr>
            <a:spLocks noGrp="1"/>
          </p:cNvSpPr>
          <p:nvPr>
            <p:ph type="sldNum" sz="quarter" idx="12"/>
          </p:nvPr>
        </p:nvSpPr>
        <p:spPr>
          <a:xfrm>
            <a:off x="9397828" y="6364204"/>
            <a:ext cx="2743200" cy="365125"/>
          </a:xfrm>
        </p:spPr>
        <p:txBody>
          <a:bodyPr/>
          <a:lstStyle/>
          <a:p>
            <a:fld id="{1C90C632-DEF8-F047-B210-DCDCD8E16980}" type="slidenum">
              <a:rPr lang="en-US" sz="800" smtClean="0"/>
              <a:t>3</a:t>
            </a:fld>
            <a:endParaRPr lang="en-US" sz="800" dirty="0"/>
          </a:p>
        </p:txBody>
      </p:sp>
      <p:sp>
        <p:nvSpPr>
          <p:cNvPr id="3" name="Rectangle 2">
            <a:extLst>
              <a:ext uri="{FF2B5EF4-FFF2-40B4-BE49-F238E27FC236}">
                <a16:creationId xmlns:a16="http://schemas.microsoft.com/office/drawing/2014/main" id="{D87874D5-71A7-361C-7F49-8B97CD20BBF7}"/>
              </a:ext>
            </a:extLst>
          </p:cNvPr>
          <p:cNvSpPr/>
          <p:nvPr/>
        </p:nvSpPr>
        <p:spPr>
          <a:xfrm>
            <a:off x="9332356" y="11922"/>
            <a:ext cx="2859644" cy="46795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a:t>LFA 2.1 Part A - Overview</a:t>
            </a:r>
          </a:p>
        </p:txBody>
      </p:sp>
    </p:spTree>
    <p:extLst>
      <p:ext uri="{BB962C8B-B14F-4D97-AF65-F5344CB8AC3E}">
        <p14:creationId xmlns:p14="http://schemas.microsoft.com/office/powerpoint/2010/main" val="27425503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57FFA26-5A28-A744-B8AD-41215C2E5779}"/>
              </a:ext>
            </a:extLst>
          </p:cNvPr>
          <p:cNvSpPr>
            <a:spLocks noGrp="1"/>
          </p:cNvSpPr>
          <p:nvPr>
            <p:ph type="sldNum" sz="quarter" idx="12"/>
          </p:nvPr>
        </p:nvSpPr>
        <p:spPr>
          <a:xfrm>
            <a:off x="9288379" y="6281654"/>
            <a:ext cx="2743200" cy="365125"/>
          </a:xfrm>
        </p:spPr>
        <p:txBody>
          <a:bodyPr/>
          <a:lstStyle/>
          <a:p>
            <a:fld id="{1C90C632-DEF8-F047-B210-DCDCD8E16980}" type="slidenum">
              <a:rPr lang="en-US" sz="800" smtClean="0"/>
              <a:t>4</a:t>
            </a:fld>
            <a:endParaRPr lang="en-US" sz="800" dirty="0"/>
          </a:p>
        </p:txBody>
      </p:sp>
      <p:sp>
        <p:nvSpPr>
          <p:cNvPr id="8" name="TextBox 7">
            <a:extLst>
              <a:ext uri="{FF2B5EF4-FFF2-40B4-BE49-F238E27FC236}">
                <a16:creationId xmlns:a16="http://schemas.microsoft.com/office/drawing/2014/main" id="{1C958FF2-4241-5846-9FB3-1B2E615D8D47}"/>
              </a:ext>
            </a:extLst>
          </p:cNvPr>
          <p:cNvSpPr txBox="1"/>
          <p:nvPr/>
        </p:nvSpPr>
        <p:spPr>
          <a:xfrm>
            <a:off x="492811" y="889685"/>
            <a:ext cx="5727516" cy="5740033"/>
          </a:xfrm>
          <a:prstGeom prst="rect">
            <a:avLst/>
          </a:prstGeom>
          <a:noFill/>
        </p:spPr>
        <p:txBody>
          <a:bodyPr wrap="square" rtlCol="0">
            <a:spAutoFit/>
          </a:bodyPr>
          <a:lstStyle/>
          <a:p>
            <a:r>
              <a:rPr lang="en-AU" sz="2000" dirty="0">
                <a:latin typeface="+mj-lt"/>
              </a:rPr>
              <a:t>The following questions are offered as a guide – feel free to adapt them to better suit the age of the students in your focus group and the needs of your local context: </a:t>
            </a:r>
          </a:p>
          <a:p>
            <a:r>
              <a:rPr lang="en-AU" sz="2000" dirty="0">
                <a:latin typeface="+mj-lt"/>
              </a:rPr>
              <a:t> </a:t>
            </a:r>
          </a:p>
          <a:p>
            <a:pPr marL="457200" lvl="0" indent="-457200">
              <a:spcAft>
                <a:spcPts val="1200"/>
              </a:spcAft>
              <a:buFont typeface="+mj-lt"/>
              <a:buAutoNum type="arabicPeriod"/>
            </a:pPr>
            <a:r>
              <a:rPr lang="en-GB" sz="2000" dirty="0">
                <a:latin typeface="+mj-lt"/>
              </a:rPr>
              <a:t>What would you like to know more about in relation to your learning progress?</a:t>
            </a:r>
            <a:endParaRPr lang="en-AU" sz="2000" dirty="0">
              <a:latin typeface="+mj-lt"/>
            </a:endParaRPr>
          </a:p>
          <a:p>
            <a:pPr marL="457200" lvl="0" indent="-457200">
              <a:spcAft>
                <a:spcPts val="1200"/>
              </a:spcAft>
              <a:buFont typeface="+mj-lt"/>
              <a:buAutoNum type="arabicPeriod"/>
            </a:pPr>
            <a:r>
              <a:rPr lang="en-GB" sz="2000" dirty="0">
                <a:latin typeface="+mj-lt"/>
              </a:rPr>
              <a:t>What has helped you the most to understand the progress you are making?</a:t>
            </a:r>
            <a:endParaRPr lang="en-AU" sz="2000" dirty="0">
              <a:latin typeface="+mj-lt"/>
            </a:endParaRPr>
          </a:p>
          <a:p>
            <a:pPr marL="457200" lvl="0" indent="-457200">
              <a:spcAft>
                <a:spcPts val="1200"/>
              </a:spcAft>
              <a:buFont typeface="+mj-lt"/>
              <a:buAutoNum type="arabicPeriod"/>
            </a:pPr>
            <a:r>
              <a:rPr lang="en-GB" sz="2000" dirty="0">
                <a:latin typeface="+mj-lt"/>
              </a:rPr>
              <a:t>What suggestions do you have for getting better at knowing how you are going in your learning?</a:t>
            </a:r>
            <a:endParaRPr lang="en-AU" sz="2000" dirty="0">
              <a:latin typeface="+mj-lt"/>
            </a:endParaRPr>
          </a:p>
          <a:p>
            <a:pPr marL="457200" lvl="0" indent="-457200">
              <a:spcAft>
                <a:spcPts val="1200"/>
              </a:spcAft>
              <a:buFont typeface="+mj-lt"/>
              <a:buAutoNum type="arabicPeriod"/>
            </a:pPr>
            <a:r>
              <a:rPr lang="en-GB" sz="2000" dirty="0">
                <a:latin typeface="+mj-lt"/>
              </a:rPr>
              <a:t>When you think about the kinds of assessments you do, which ones help you to reveal what you know, understand and can do more accurately?</a:t>
            </a:r>
            <a:endParaRPr lang="en-AU" sz="2000" dirty="0">
              <a:latin typeface="+mj-lt"/>
            </a:endParaRPr>
          </a:p>
          <a:p>
            <a:pPr>
              <a:spcAft>
                <a:spcPts val="600"/>
              </a:spcAft>
            </a:pPr>
            <a:endParaRPr lang="en-AU" sz="2400" dirty="0">
              <a:latin typeface="+mj-lt"/>
            </a:endParaRPr>
          </a:p>
          <a:p>
            <a:endParaRPr lang="en-US" dirty="0">
              <a:latin typeface="+mj-lt"/>
            </a:endParaRPr>
          </a:p>
        </p:txBody>
      </p:sp>
      <p:sp>
        <p:nvSpPr>
          <p:cNvPr id="5" name="Rectangle 4">
            <a:extLst>
              <a:ext uri="{FF2B5EF4-FFF2-40B4-BE49-F238E27FC236}">
                <a16:creationId xmlns:a16="http://schemas.microsoft.com/office/drawing/2014/main" id="{D79DC0A3-31B5-F14F-BEEA-C6038A701D01}"/>
              </a:ext>
            </a:extLst>
          </p:cNvPr>
          <p:cNvSpPr/>
          <p:nvPr/>
        </p:nvSpPr>
        <p:spPr>
          <a:xfrm>
            <a:off x="387350" y="6210300"/>
            <a:ext cx="10621545" cy="469900"/>
          </a:xfrm>
          <a:prstGeom prst="rect">
            <a:avLst/>
          </a:prstGeom>
          <a:ln>
            <a:solidFill>
              <a:schemeClr val="accent6"/>
            </a:solidFill>
            <a:prstDash val="dash"/>
          </a:ln>
        </p:spPr>
        <p:style>
          <a:lnRef idx="2">
            <a:schemeClr val="accent1"/>
          </a:lnRef>
          <a:fillRef idx="1">
            <a:schemeClr val="lt1"/>
          </a:fillRef>
          <a:effectRef idx="0">
            <a:schemeClr val="accent1"/>
          </a:effectRef>
          <a:fontRef idx="minor">
            <a:schemeClr val="dk1"/>
          </a:fontRef>
        </p:style>
        <p:txBody>
          <a:bodyPr rtlCol="0" anchor="ctr"/>
          <a:lstStyle/>
          <a:p>
            <a:pPr algn="ctr"/>
            <a:r>
              <a:rPr lang="en-AU" sz="1200" i="1" dirty="0">
                <a:solidFill>
                  <a:schemeClr val="tx1"/>
                </a:solidFill>
                <a:latin typeface="Arial" charset="0"/>
                <a:ea typeface="Arial" charset="0"/>
                <a:cs typeface="Arial" charset="0"/>
              </a:rPr>
              <a:t>Jot down notes during (or straight after) the conversation. Try to capture as accurately as possible </a:t>
            </a:r>
            <a:r>
              <a:rPr lang="en-AU" sz="1200" i="1" u="sng" dirty="0">
                <a:solidFill>
                  <a:schemeClr val="tx1"/>
                </a:solidFill>
                <a:latin typeface="Arial" charset="0"/>
                <a:ea typeface="Arial" charset="0"/>
                <a:cs typeface="Arial" charset="0"/>
              </a:rPr>
              <a:t>in</a:t>
            </a:r>
            <a:r>
              <a:rPr lang="en-AU" sz="1200" i="1" dirty="0">
                <a:solidFill>
                  <a:schemeClr val="tx1"/>
                </a:solidFill>
                <a:latin typeface="Arial" charset="0"/>
                <a:ea typeface="Arial" charset="0"/>
                <a:cs typeface="Arial" charset="0"/>
              </a:rPr>
              <a:t> the voice of your research partners. You may wish to record this conversation on your phone or other device as a back-up or to revisit later. You will have an opportunity to share and collaboratively analyse this with colleagues as part of the research process.</a:t>
            </a:r>
          </a:p>
        </p:txBody>
      </p:sp>
      <p:sp>
        <p:nvSpPr>
          <p:cNvPr id="2" name="TextBox 1">
            <a:extLst>
              <a:ext uri="{FF2B5EF4-FFF2-40B4-BE49-F238E27FC236}">
                <a16:creationId xmlns:a16="http://schemas.microsoft.com/office/drawing/2014/main" id="{3460C798-A9EC-7F48-989C-A14559CD7BAD}"/>
              </a:ext>
            </a:extLst>
          </p:cNvPr>
          <p:cNvSpPr txBox="1"/>
          <p:nvPr/>
        </p:nvSpPr>
        <p:spPr>
          <a:xfrm>
            <a:off x="0" y="177800"/>
            <a:ext cx="12192000" cy="1261884"/>
          </a:xfrm>
          <a:prstGeom prst="rect">
            <a:avLst/>
          </a:prstGeom>
          <a:noFill/>
        </p:spPr>
        <p:txBody>
          <a:bodyPr wrap="square" rtlCol="0">
            <a:spAutoFit/>
          </a:bodyPr>
          <a:lstStyle/>
          <a:p>
            <a:pPr algn="ctr"/>
            <a:r>
              <a:rPr lang="en-AU" sz="2400" b="1" dirty="0">
                <a:solidFill>
                  <a:schemeClr val="accent1"/>
                </a:solidFill>
                <a:latin typeface="+mj-lt"/>
              </a:rPr>
              <a:t>LFA 2 Investigation Part A </a:t>
            </a:r>
          </a:p>
          <a:p>
            <a:pPr algn="ctr"/>
            <a:r>
              <a:rPr lang="en-AU" sz="2400" b="1" dirty="0">
                <a:solidFill>
                  <a:schemeClr val="accent1"/>
                </a:solidFill>
                <a:latin typeface="+mj-lt"/>
              </a:rPr>
              <a:t>Student Focus Group - Learning Conversation Guide </a:t>
            </a:r>
          </a:p>
          <a:p>
            <a:pPr algn="ctr"/>
            <a:r>
              <a:rPr lang="en-AU" sz="2800" b="1" dirty="0">
                <a:latin typeface="+mj-lt"/>
              </a:rPr>
              <a:t> </a:t>
            </a:r>
          </a:p>
        </p:txBody>
      </p:sp>
      <p:pic>
        <p:nvPicPr>
          <p:cNvPr id="12" name="Picture 11" descr="Focus Group conversation - image of 3 participants.">
            <a:extLst>
              <a:ext uri="{FF2B5EF4-FFF2-40B4-BE49-F238E27FC236}">
                <a16:creationId xmlns:a16="http://schemas.microsoft.com/office/drawing/2014/main" id="{A77B23D7-348B-DD4F-8B73-B3F6BA3A0D71}"/>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7336070" y="2093494"/>
            <a:ext cx="4855930" cy="2863516"/>
          </a:xfrm>
          <a:prstGeom prst="rect">
            <a:avLst/>
          </a:prstGeom>
        </p:spPr>
      </p:pic>
      <p:sp>
        <p:nvSpPr>
          <p:cNvPr id="3" name="Rectangle 2">
            <a:extLst>
              <a:ext uri="{FF2B5EF4-FFF2-40B4-BE49-F238E27FC236}">
                <a16:creationId xmlns:a16="http://schemas.microsoft.com/office/drawing/2014/main" id="{F50D9161-1B6C-C9A6-828F-1E805D314587}"/>
              </a:ext>
            </a:extLst>
          </p:cNvPr>
          <p:cNvSpPr/>
          <p:nvPr/>
        </p:nvSpPr>
        <p:spPr>
          <a:xfrm>
            <a:off x="7819697" y="11923"/>
            <a:ext cx="4372303" cy="34543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a:t>LFA 2.1 Part A – Learning Conversation Guide</a:t>
            </a:r>
          </a:p>
        </p:txBody>
      </p:sp>
    </p:spTree>
    <p:extLst>
      <p:ext uri="{BB962C8B-B14F-4D97-AF65-F5344CB8AC3E}">
        <p14:creationId xmlns:p14="http://schemas.microsoft.com/office/powerpoint/2010/main" val="33909429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AF0ACB4-68FF-9644-B9E0-6BDDAE77A096}"/>
              </a:ext>
            </a:extLst>
          </p:cNvPr>
          <p:cNvSpPr txBox="1"/>
          <p:nvPr/>
        </p:nvSpPr>
        <p:spPr>
          <a:xfrm>
            <a:off x="-208546" y="431302"/>
            <a:ext cx="12192000" cy="369332"/>
          </a:xfrm>
          <a:prstGeom prst="rect">
            <a:avLst/>
          </a:prstGeom>
          <a:noFill/>
        </p:spPr>
        <p:txBody>
          <a:bodyPr wrap="square" rtlCol="0">
            <a:spAutoFit/>
          </a:bodyPr>
          <a:lstStyle/>
          <a:p>
            <a:pPr algn="ctr"/>
            <a:r>
              <a:rPr lang="en-US" b="1" dirty="0">
                <a:solidFill>
                  <a:schemeClr val="accent1"/>
                </a:solidFill>
                <a:latin typeface="+mj-lt"/>
              </a:rPr>
              <a:t>Note Taking Template for LFA 2 Investigation Part A – Learning Conversation with a Student Focus Group</a:t>
            </a:r>
          </a:p>
        </p:txBody>
      </p:sp>
      <p:sp>
        <p:nvSpPr>
          <p:cNvPr id="2" name="Slide Number Placeholder 1">
            <a:extLst>
              <a:ext uri="{FF2B5EF4-FFF2-40B4-BE49-F238E27FC236}">
                <a16:creationId xmlns:a16="http://schemas.microsoft.com/office/drawing/2014/main" id="{1F2B1F12-B4A9-FC48-95D7-6307786786F9}"/>
              </a:ext>
            </a:extLst>
          </p:cNvPr>
          <p:cNvSpPr>
            <a:spLocks noGrp="1"/>
          </p:cNvSpPr>
          <p:nvPr>
            <p:ph type="sldNum" sz="quarter" idx="12"/>
          </p:nvPr>
        </p:nvSpPr>
        <p:spPr>
          <a:xfrm>
            <a:off x="9240254" y="6429960"/>
            <a:ext cx="2743200" cy="365125"/>
          </a:xfrm>
        </p:spPr>
        <p:txBody>
          <a:bodyPr/>
          <a:lstStyle/>
          <a:p>
            <a:fld id="{1C90C632-DEF8-F047-B210-DCDCD8E16980}" type="slidenum">
              <a:rPr lang="en-US" sz="800" smtClean="0"/>
              <a:t>5</a:t>
            </a:fld>
            <a:endParaRPr lang="en-US" sz="800" dirty="0"/>
          </a:p>
        </p:txBody>
      </p:sp>
      <p:graphicFrame>
        <p:nvGraphicFramePr>
          <p:cNvPr id="5" name="Table 6">
            <a:extLst>
              <a:ext uri="{FF2B5EF4-FFF2-40B4-BE49-F238E27FC236}">
                <a16:creationId xmlns:a16="http://schemas.microsoft.com/office/drawing/2014/main" id="{6C06A4EE-331E-E74F-B6CA-14E4A0ED1770}"/>
              </a:ext>
            </a:extLst>
          </p:cNvPr>
          <p:cNvGraphicFramePr>
            <a:graphicFrameLocks noGrp="1"/>
          </p:cNvGraphicFramePr>
          <p:nvPr>
            <p:extLst>
              <p:ext uri="{D42A27DB-BD31-4B8C-83A1-F6EECF244321}">
                <p14:modId xmlns:p14="http://schemas.microsoft.com/office/powerpoint/2010/main" val="2965185773"/>
              </p:ext>
            </p:extLst>
          </p:nvPr>
        </p:nvGraphicFramePr>
        <p:xfrm>
          <a:off x="385010" y="765450"/>
          <a:ext cx="11357812" cy="6001810"/>
        </p:xfrm>
        <a:graphic>
          <a:graphicData uri="http://schemas.openxmlformats.org/drawingml/2006/table">
            <a:tbl>
              <a:tblPr firstRow="1" bandRow="1">
                <a:tableStyleId>{5C22544A-7EE6-4342-B048-85BDC9FD1C3A}</a:tableStyleId>
              </a:tblPr>
              <a:tblGrid>
                <a:gridCol w="5678906">
                  <a:extLst>
                    <a:ext uri="{9D8B030D-6E8A-4147-A177-3AD203B41FA5}">
                      <a16:colId xmlns:a16="http://schemas.microsoft.com/office/drawing/2014/main" val="4046971649"/>
                    </a:ext>
                  </a:extLst>
                </a:gridCol>
                <a:gridCol w="5678906">
                  <a:extLst>
                    <a:ext uri="{9D8B030D-6E8A-4147-A177-3AD203B41FA5}">
                      <a16:colId xmlns:a16="http://schemas.microsoft.com/office/drawing/2014/main" val="4141243312"/>
                    </a:ext>
                  </a:extLst>
                </a:gridCol>
              </a:tblGrid>
              <a:tr h="3000905">
                <a:tc>
                  <a:txBody>
                    <a:bodyPr/>
                    <a:lstStyle/>
                    <a:p>
                      <a:r>
                        <a:rPr lang="en-GB" sz="1200" b="0" kern="1200" dirty="0">
                          <a:solidFill>
                            <a:schemeClr val="tx1"/>
                          </a:solidFill>
                          <a:latin typeface="+mn-lt"/>
                          <a:ea typeface="+mn-ea"/>
                          <a:cs typeface="+mn-cs"/>
                        </a:rPr>
                        <a:t>1. What did students say they would like to know more about in relation to their learning progress…</a:t>
                      </a:r>
                      <a:endParaRPr lang="en-US" sz="1200" b="0" dirty="0">
                        <a:solidFill>
                          <a:schemeClr val="tx1"/>
                        </a:solidFill>
                        <a:latin typeface="+mn-lt"/>
                      </a:endParaRPr>
                    </a:p>
                  </a:txBody>
                  <a:tcPr>
                    <a:noFill/>
                  </a:tcPr>
                </a:tc>
                <a:tc>
                  <a:txBody>
                    <a:bodyPr/>
                    <a:lstStyle/>
                    <a:p>
                      <a:r>
                        <a:rPr lang="en-US" sz="1200" b="0" dirty="0">
                          <a:solidFill>
                            <a:schemeClr val="tx1"/>
                          </a:solidFill>
                        </a:rPr>
                        <a:t>2.  What </a:t>
                      </a:r>
                      <a:r>
                        <a:rPr lang="en-GB" sz="1200" b="0" kern="1200" dirty="0">
                          <a:solidFill>
                            <a:schemeClr val="tx1"/>
                          </a:solidFill>
                          <a:latin typeface="+mn-lt"/>
                          <a:ea typeface="+mn-ea"/>
                          <a:cs typeface="+mn-cs"/>
                        </a:rPr>
                        <a:t>helped them the most to understand the progress they were making was…</a:t>
                      </a:r>
                      <a:endParaRPr lang="en-US" sz="1200" b="0" dirty="0">
                        <a:solidFill>
                          <a:schemeClr val="tx1"/>
                        </a:solidFill>
                      </a:endParaRPr>
                    </a:p>
                  </a:txBody>
                  <a:tcPr>
                    <a:noFill/>
                  </a:tcPr>
                </a:tc>
                <a:extLst>
                  <a:ext uri="{0D108BD9-81ED-4DB2-BD59-A6C34878D82A}">
                    <a16:rowId xmlns:a16="http://schemas.microsoft.com/office/drawing/2014/main" val="3710082707"/>
                  </a:ext>
                </a:extLst>
              </a:tr>
              <a:tr h="300090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3. </a:t>
                      </a:r>
                      <a:r>
                        <a:rPr lang="en-GB" sz="1200" kern="1200" dirty="0">
                          <a:solidFill>
                            <a:schemeClr val="dk1"/>
                          </a:solidFill>
                          <a:latin typeface="+mn-lt"/>
                          <a:ea typeface="+mn-ea"/>
                          <a:cs typeface="+mn-cs"/>
                        </a:rPr>
                        <a:t>Their suggestions for getting better at knowing how they were going in their learning were…</a:t>
                      </a:r>
                      <a:endParaRPr lang="en-AU" sz="1200" kern="1200" dirty="0">
                        <a:solidFill>
                          <a:schemeClr val="dk1"/>
                        </a:solidFill>
                        <a:latin typeface="+mn-lt"/>
                        <a:ea typeface="+mn-ea"/>
                        <a:cs typeface="+mn-cs"/>
                      </a:endParaRPr>
                    </a:p>
                    <a:p>
                      <a:endParaRPr lang="en-US" sz="1200" dirty="0"/>
                    </a:p>
                  </a:txBody>
                  <a:tcPr>
                    <a:noFill/>
                  </a:tcPr>
                </a:tc>
                <a:tc>
                  <a:txBody>
                    <a:bodyPr/>
                    <a:lstStyle/>
                    <a:p>
                      <a:r>
                        <a:rPr lang="en-US" sz="1200" dirty="0"/>
                        <a:t>4. The types of </a:t>
                      </a:r>
                      <a:r>
                        <a:rPr lang="en-GB" sz="1200" kern="1200" dirty="0">
                          <a:solidFill>
                            <a:schemeClr val="dk1"/>
                          </a:solidFill>
                          <a:latin typeface="+mn-lt"/>
                          <a:ea typeface="+mn-ea"/>
                          <a:cs typeface="+mn-cs"/>
                        </a:rPr>
                        <a:t>assessments they thought helped them to reveal more accurately what they know, understand and can do were…</a:t>
                      </a:r>
                      <a:endParaRPr lang="en-US" sz="1200" dirty="0"/>
                    </a:p>
                  </a:txBody>
                  <a:tcPr>
                    <a:noFill/>
                  </a:tcPr>
                </a:tc>
                <a:extLst>
                  <a:ext uri="{0D108BD9-81ED-4DB2-BD59-A6C34878D82A}">
                    <a16:rowId xmlns:a16="http://schemas.microsoft.com/office/drawing/2014/main" val="2100768014"/>
                  </a:ext>
                </a:extLst>
              </a:tr>
            </a:tbl>
          </a:graphicData>
        </a:graphic>
      </p:graphicFrame>
      <p:cxnSp>
        <p:nvCxnSpPr>
          <p:cNvPr id="8" name="Straight Connector 7">
            <a:extLst>
              <a:ext uri="{FF2B5EF4-FFF2-40B4-BE49-F238E27FC236}">
                <a16:creationId xmlns:a16="http://schemas.microsoft.com/office/drawing/2014/main" id="{7B8218E6-0892-D141-B761-3F315FE31B7C}"/>
              </a:ext>
            </a:extLst>
          </p:cNvPr>
          <p:cNvCxnSpPr>
            <a:cxnSpLocks/>
          </p:cNvCxnSpPr>
          <p:nvPr/>
        </p:nvCxnSpPr>
        <p:spPr>
          <a:xfrm>
            <a:off x="6096000" y="718286"/>
            <a:ext cx="0" cy="6139714"/>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35B764B9-A77F-7E43-805D-838DEBE19F58}"/>
              </a:ext>
            </a:extLst>
          </p:cNvPr>
          <p:cNvCxnSpPr>
            <a:cxnSpLocks/>
          </p:cNvCxnSpPr>
          <p:nvPr/>
        </p:nvCxnSpPr>
        <p:spPr>
          <a:xfrm flipV="1">
            <a:off x="0" y="3454479"/>
            <a:ext cx="12192000" cy="26859"/>
          </a:xfrm>
          <a:prstGeom prst="line">
            <a:avLst/>
          </a:prstGeom>
        </p:spPr>
        <p:style>
          <a:lnRef idx="1">
            <a:schemeClr val="accent1"/>
          </a:lnRef>
          <a:fillRef idx="0">
            <a:schemeClr val="accent1"/>
          </a:fillRef>
          <a:effectRef idx="0">
            <a:schemeClr val="accent1"/>
          </a:effectRef>
          <a:fontRef idx="minor">
            <a:schemeClr val="tx1"/>
          </a:fontRef>
        </p:style>
      </p:cxnSp>
      <p:sp>
        <p:nvSpPr>
          <p:cNvPr id="3" name="Rectangle 2">
            <a:extLst>
              <a:ext uri="{FF2B5EF4-FFF2-40B4-BE49-F238E27FC236}">
                <a16:creationId xmlns:a16="http://schemas.microsoft.com/office/drawing/2014/main" id="{5068DF5B-4877-E7E3-DF4B-ED836E233285}"/>
              </a:ext>
            </a:extLst>
          </p:cNvPr>
          <p:cNvSpPr/>
          <p:nvPr/>
        </p:nvSpPr>
        <p:spPr>
          <a:xfrm>
            <a:off x="7725103" y="11923"/>
            <a:ext cx="4466897" cy="3693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a:t>LFA 2.1 Part A – Learning Conversation Notes</a:t>
            </a:r>
          </a:p>
        </p:txBody>
      </p:sp>
    </p:spTree>
    <p:extLst>
      <p:ext uri="{BB962C8B-B14F-4D97-AF65-F5344CB8AC3E}">
        <p14:creationId xmlns:p14="http://schemas.microsoft.com/office/powerpoint/2010/main" val="41184113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89F35235-9194-204F-9323-0649116C7965}"/>
              </a:ext>
            </a:extLst>
          </p:cNvPr>
          <p:cNvSpPr>
            <a:spLocks noGrp="1"/>
          </p:cNvSpPr>
          <p:nvPr>
            <p:ph type="sldNum" sz="quarter" idx="12"/>
          </p:nvPr>
        </p:nvSpPr>
        <p:spPr>
          <a:xfrm>
            <a:off x="9224211" y="6320255"/>
            <a:ext cx="2743200" cy="365125"/>
          </a:xfrm>
        </p:spPr>
        <p:txBody>
          <a:bodyPr/>
          <a:lstStyle/>
          <a:p>
            <a:fld id="{1C90C632-DEF8-F047-B210-DCDCD8E16980}" type="slidenum">
              <a:rPr lang="en-US" sz="800" smtClean="0"/>
              <a:t>6</a:t>
            </a:fld>
            <a:endParaRPr lang="en-US" sz="800" dirty="0"/>
          </a:p>
        </p:txBody>
      </p:sp>
      <p:pic>
        <p:nvPicPr>
          <p:cNvPr id="5" name="Picture 4" descr="A picture containing text, clipart, linedrawing&#10;&#10;Description automatically generated">
            <a:extLst>
              <a:ext uri="{FF2B5EF4-FFF2-40B4-BE49-F238E27FC236}">
                <a16:creationId xmlns:a16="http://schemas.microsoft.com/office/drawing/2014/main" id="{7E43EBC6-19A4-6B43-9684-4DCC00B04BC0}"/>
              </a:ext>
            </a:extLst>
          </p:cNvPr>
          <p:cNvPicPr>
            <a:picLocks noChangeAspect="1"/>
          </p:cNvPicPr>
          <p:nvPr/>
        </p:nvPicPr>
        <p:blipFill>
          <a:blip r:embed="rId2"/>
          <a:stretch>
            <a:fillRect/>
          </a:stretch>
        </p:blipFill>
        <p:spPr>
          <a:xfrm>
            <a:off x="1335505" y="696482"/>
            <a:ext cx="8674768" cy="3443292"/>
          </a:xfrm>
          <a:prstGeom prst="rect">
            <a:avLst/>
          </a:prstGeom>
        </p:spPr>
      </p:pic>
      <p:sp>
        <p:nvSpPr>
          <p:cNvPr id="6" name="TextBox 5">
            <a:extLst>
              <a:ext uri="{FF2B5EF4-FFF2-40B4-BE49-F238E27FC236}">
                <a16:creationId xmlns:a16="http://schemas.microsoft.com/office/drawing/2014/main" id="{15890D5C-4115-9544-A1DF-8DF29FC66DC5}"/>
              </a:ext>
            </a:extLst>
          </p:cNvPr>
          <p:cNvSpPr txBox="1"/>
          <p:nvPr/>
        </p:nvSpPr>
        <p:spPr>
          <a:xfrm>
            <a:off x="2402306" y="4611056"/>
            <a:ext cx="8193505" cy="461665"/>
          </a:xfrm>
          <a:prstGeom prst="rect">
            <a:avLst/>
          </a:prstGeom>
          <a:noFill/>
        </p:spPr>
        <p:txBody>
          <a:bodyPr wrap="square" rtlCol="0">
            <a:spAutoFit/>
          </a:bodyPr>
          <a:lstStyle/>
          <a:p>
            <a:r>
              <a:rPr lang="en-US" sz="2400" dirty="0">
                <a:latin typeface="+mj-lt"/>
              </a:rPr>
              <a:t>Analysis and Synthesis – Making Sense of our Evidence</a:t>
            </a:r>
          </a:p>
        </p:txBody>
      </p:sp>
    </p:spTree>
    <p:extLst>
      <p:ext uri="{BB962C8B-B14F-4D97-AF65-F5344CB8AC3E}">
        <p14:creationId xmlns:p14="http://schemas.microsoft.com/office/powerpoint/2010/main" val="9474700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5E1EFEA7-6982-7545-9F8B-258B763F6978}"/>
              </a:ext>
            </a:extLst>
          </p:cNvPr>
          <p:cNvSpPr txBox="1"/>
          <p:nvPr/>
        </p:nvSpPr>
        <p:spPr>
          <a:xfrm>
            <a:off x="110290" y="460199"/>
            <a:ext cx="11971420" cy="369332"/>
          </a:xfrm>
          <a:prstGeom prst="rect">
            <a:avLst/>
          </a:prstGeom>
          <a:noFill/>
        </p:spPr>
        <p:txBody>
          <a:bodyPr wrap="square" rtlCol="0">
            <a:spAutoFit/>
          </a:bodyPr>
          <a:lstStyle/>
          <a:p>
            <a:pPr algn="ctr"/>
            <a:r>
              <a:rPr lang="en-US" b="1" dirty="0">
                <a:solidFill>
                  <a:schemeClr val="accent1"/>
                </a:solidFill>
                <a:latin typeface="+mj-lt"/>
              </a:rPr>
              <a:t>LFA 2 Investigation Part A  - Synthesis and Analysis Scaffold for Individual Focus Group Conversations</a:t>
            </a:r>
          </a:p>
        </p:txBody>
      </p:sp>
      <p:sp>
        <p:nvSpPr>
          <p:cNvPr id="6" name="Slide Number Placeholder 5">
            <a:extLst>
              <a:ext uri="{FF2B5EF4-FFF2-40B4-BE49-F238E27FC236}">
                <a16:creationId xmlns:a16="http://schemas.microsoft.com/office/drawing/2014/main" id="{A75DF823-C322-AA4F-B364-DD9A45DE9CF3}"/>
              </a:ext>
            </a:extLst>
          </p:cNvPr>
          <p:cNvSpPr>
            <a:spLocks noGrp="1"/>
          </p:cNvSpPr>
          <p:nvPr>
            <p:ph type="sldNum" sz="quarter" idx="12"/>
          </p:nvPr>
        </p:nvSpPr>
        <p:spPr>
          <a:xfrm>
            <a:off x="9248274" y="6539247"/>
            <a:ext cx="2743200" cy="365125"/>
          </a:xfrm>
        </p:spPr>
        <p:txBody>
          <a:bodyPr/>
          <a:lstStyle/>
          <a:p>
            <a:fld id="{1C90C632-DEF8-F047-B210-DCDCD8E16980}" type="slidenum">
              <a:rPr lang="en-US" sz="800" smtClean="0"/>
              <a:t>7</a:t>
            </a:fld>
            <a:endParaRPr lang="en-US" sz="800" dirty="0"/>
          </a:p>
        </p:txBody>
      </p:sp>
      <p:sp>
        <p:nvSpPr>
          <p:cNvPr id="2" name="TextBox 1">
            <a:extLst>
              <a:ext uri="{FF2B5EF4-FFF2-40B4-BE49-F238E27FC236}">
                <a16:creationId xmlns:a16="http://schemas.microsoft.com/office/drawing/2014/main" id="{0678D98E-0EEF-CD4B-A051-855C047AECE8}"/>
              </a:ext>
            </a:extLst>
          </p:cNvPr>
          <p:cNvSpPr txBox="1"/>
          <p:nvPr/>
        </p:nvSpPr>
        <p:spPr>
          <a:xfrm>
            <a:off x="300789" y="914400"/>
            <a:ext cx="4391527" cy="5632311"/>
          </a:xfrm>
          <a:prstGeom prst="rect">
            <a:avLst/>
          </a:prstGeom>
          <a:noFill/>
          <a:ln>
            <a:solidFill>
              <a:schemeClr val="accent1"/>
            </a:solidFill>
            <a:prstDash val="sysDot"/>
          </a:ln>
        </p:spPr>
        <p:txBody>
          <a:bodyPr wrap="square" rtlCol="0">
            <a:spAutoFit/>
          </a:bodyPr>
          <a:lstStyle/>
          <a:p>
            <a:r>
              <a:rPr lang="en-US" sz="1200" dirty="0"/>
              <a:t>Key ideas /themes that emerged?</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
        <p:nvSpPr>
          <p:cNvPr id="3" name="TextBox 2">
            <a:extLst>
              <a:ext uri="{FF2B5EF4-FFF2-40B4-BE49-F238E27FC236}">
                <a16:creationId xmlns:a16="http://schemas.microsoft.com/office/drawing/2014/main" id="{34AFEDF9-74C1-8A44-85CC-AA97C1EE9D7D}"/>
              </a:ext>
            </a:extLst>
          </p:cNvPr>
          <p:cNvSpPr txBox="1"/>
          <p:nvPr/>
        </p:nvSpPr>
        <p:spPr>
          <a:xfrm>
            <a:off x="4692317" y="914400"/>
            <a:ext cx="3585410" cy="3416320"/>
          </a:xfrm>
          <a:prstGeom prst="rect">
            <a:avLst/>
          </a:prstGeom>
          <a:noFill/>
          <a:ln>
            <a:solidFill>
              <a:schemeClr val="accent1"/>
            </a:solidFill>
            <a:prstDash val="sysDot"/>
          </a:ln>
        </p:spPr>
        <p:txBody>
          <a:bodyPr wrap="square" rtlCol="0">
            <a:spAutoFit/>
          </a:bodyPr>
          <a:lstStyle/>
          <a:p>
            <a:r>
              <a:rPr lang="en-US" sz="1200" dirty="0"/>
              <a:t>What is valued by students or considered to be helpful in our approach to assessment? </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sp>
        <p:nvSpPr>
          <p:cNvPr id="7" name="TextBox 6">
            <a:extLst>
              <a:ext uri="{FF2B5EF4-FFF2-40B4-BE49-F238E27FC236}">
                <a16:creationId xmlns:a16="http://schemas.microsoft.com/office/drawing/2014/main" id="{333BCEB1-AB80-844E-A4C3-3BFDF4E9AE7E}"/>
              </a:ext>
            </a:extLst>
          </p:cNvPr>
          <p:cNvSpPr txBox="1"/>
          <p:nvPr/>
        </p:nvSpPr>
        <p:spPr>
          <a:xfrm>
            <a:off x="8277726" y="914400"/>
            <a:ext cx="3629527" cy="3416320"/>
          </a:xfrm>
          <a:prstGeom prst="rect">
            <a:avLst/>
          </a:prstGeom>
          <a:noFill/>
          <a:ln>
            <a:solidFill>
              <a:schemeClr val="accent1"/>
            </a:solidFill>
            <a:prstDash val="sysDot"/>
          </a:ln>
        </p:spPr>
        <p:txBody>
          <a:bodyPr wrap="square" rtlCol="0">
            <a:spAutoFit/>
          </a:bodyPr>
          <a:lstStyle/>
          <a:p>
            <a:r>
              <a:rPr lang="en-US" sz="1200" dirty="0"/>
              <a:t>What is not valued or needs attention / a rethink? </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sp>
        <p:nvSpPr>
          <p:cNvPr id="8" name="TextBox 7">
            <a:extLst>
              <a:ext uri="{FF2B5EF4-FFF2-40B4-BE49-F238E27FC236}">
                <a16:creationId xmlns:a16="http://schemas.microsoft.com/office/drawing/2014/main" id="{451AC7A5-380D-A64E-A9B3-9C4A28272031}"/>
              </a:ext>
            </a:extLst>
          </p:cNvPr>
          <p:cNvSpPr txBox="1"/>
          <p:nvPr/>
        </p:nvSpPr>
        <p:spPr>
          <a:xfrm>
            <a:off x="4692316" y="4415589"/>
            <a:ext cx="7214937" cy="2123658"/>
          </a:xfrm>
          <a:prstGeom prst="rect">
            <a:avLst/>
          </a:prstGeom>
          <a:noFill/>
          <a:ln>
            <a:solidFill>
              <a:schemeClr val="accent1"/>
            </a:solidFill>
            <a:prstDash val="sysDot"/>
          </a:ln>
        </p:spPr>
        <p:txBody>
          <a:bodyPr wrap="square" rtlCol="0">
            <a:spAutoFit/>
          </a:bodyPr>
          <a:lstStyle/>
          <a:p>
            <a:r>
              <a:rPr lang="en-US" sz="1200" dirty="0"/>
              <a:t>What did you notice about how students positioned themselves – as active in seeking to work out how they are going or reliant on others to let them know? What do you think this means for our school community? </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sp>
        <p:nvSpPr>
          <p:cNvPr id="11" name="TextBox 10">
            <a:extLst>
              <a:ext uri="{FF2B5EF4-FFF2-40B4-BE49-F238E27FC236}">
                <a16:creationId xmlns:a16="http://schemas.microsoft.com/office/drawing/2014/main" id="{58903B71-E617-1D48-9475-DA0D95377F18}"/>
              </a:ext>
            </a:extLst>
          </p:cNvPr>
          <p:cNvSpPr txBox="1"/>
          <p:nvPr/>
        </p:nvSpPr>
        <p:spPr>
          <a:xfrm>
            <a:off x="200526" y="6568616"/>
            <a:ext cx="11213432" cy="276999"/>
          </a:xfrm>
          <a:prstGeom prst="rect">
            <a:avLst/>
          </a:prstGeom>
          <a:noFill/>
        </p:spPr>
        <p:txBody>
          <a:bodyPr wrap="square" rtlCol="0">
            <a:spAutoFit/>
          </a:bodyPr>
          <a:lstStyle/>
          <a:p>
            <a:r>
              <a:rPr lang="en-US" sz="1200" dirty="0"/>
              <a:t>Teacher Leaders facilitate this process with the teachers from their team who engaged in the Learning Conversations with students. </a:t>
            </a:r>
          </a:p>
        </p:txBody>
      </p:sp>
      <p:sp>
        <p:nvSpPr>
          <p:cNvPr id="5" name="Rectangle 4">
            <a:extLst>
              <a:ext uri="{FF2B5EF4-FFF2-40B4-BE49-F238E27FC236}">
                <a16:creationId xmlns:a16="http://schemas.microsoft.com/office/drawing/2014/main" id="{090E251A-AAFE-F132-BA93-56CFDB55EBB6}"/>
              </a:ext>
            </a:extLst>
          </p:cNvPr>
          <p:cNvSpPr/>
          <p:nvPr/>
        </p:nvSpPr>
        <p:spPr>
          <a:xfrm>
            <a:off x="8355724" y="11922"/>
            <a:ext cx="3836276" cy="46795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a:t>LFA 2.1 Part A – Synthesis and Analysis</a:t>
            </a:r>
          </a:p>
        </p:txBody>
      </p:sp>
    </p:spTree>
    <p:extLst>
      <p:ext uri="{BB962C8B-B14F-4D97-AF65-F5344CB8AC3E}">
        <p14:creationId xmlns:p14="http://schemas.microsoft.com/office/powerpoint/2010/main" val="12703937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5E1EFEA7-6982-7545-9F8B-258B763F6978}"/>
              </a:ext>
            </a:extLst>
          </p:cNvPr>
          <p:cNvSpPr txBox="1"/>
          <p:nvPr/>
        </p:nvSpPr>
        <p:spPr>
          <a:xfrm>
            <a:off x="-64167" y="477778"/>
            <a:ext cx="11971420" cy="369332"/>
          </a:xfrm>
          <a:prstGeom prst="rect">
            <a:avLst/>
          </a:prstGeom>
          <a:noFill/>
        </p:spPr>
        <p:txBody>
          <a:bodyPr wrap="square" rtlCol="0">
            <a:spAutoFit/>
          </a:bodyPr>
          <a:lstStyle/>
          <a:p>
            <a:pPr algn="ctr"/>
            <a:r>
              <a:rPr lang="en-US" b="1" dirty="0">
                <a:solidFill>
                  <a:schemeClr val="accent1"/>
                </a:solidFill>
                <a:latin typeface="+mj-lt"/>
              </a:rPr>
              <a:t>LFA 2 Investigation Part A: Synthesis and Analysis Scaffold for Whole Investigation Team</a:t>
            </a:r>
          </a:p>
        </p:txBody>
      </p:sp>
      <p:sp>
        <p:nvSpPr>
          <p:cNvPr id="6" name="Slide Number Placeholder 5">
            <a:extLst>
              <a:ext uri="{FF2B5EF4-FFF2-40B4-BE49-F238E27FC236}">
                <a16:creationId xmlns:a16="http://schemas.microsoft.com/office/drawing/2014/main" id="{A75DF823-C322-AA4F-B364-DD9A45DE9CF3}"/>
              </a:ext>
            </a:extLst>
          </p:cNvPr>
          <p:cNvSpPr>
            <a:spLocks noGrp="1"/>
          </p:cNvSpPr>
          <p:nvPr>
            <p:ph type="sldNum" sz="quarter" idx="12"/>
          </p:nvPr>
        </p:nvSpPr>
        <p:spPr>
          <a:xfrm>
            <a:off x="9248274" y="6539247"/>
            <a:ext cx="2743200" cy="365125"/>
          </a:xfrm>
        </p:spPr>
        <p:txBody>
          <a:bodyPr/>
          <a:lstStyle/>
          <a:p>
            <a:fld id="{1C90C632-DEF8-F047-B210-DCDCD8E16980}" type="slidenum">
              <a:rPr lang="en-US" sz="800" smtClean="0"/>
              <a:t>8</a:t>
            </a:fld>
            <a:endParaRPr lang="en-US" sz="800" dirty="0"/>
          </a:p>
        </p:txBody>
      </p:sp>
      <p:sp>
        <p:nvSpPr>
          <p:cNvPr id="2" name="TextBox 1">
            <a:extLst>
              <a:ext uri="{FF2B5EF4-FFF2-40B4-BE49-F238E27FC236}">
                <a16:creationId xmlns:a16="http://schemas.microsoft.com/office/drawing/2014/main" id="{0678D98E-0EEF-CD4B-A051-855C047AECE8}"/>
              </a:ext>
            </a:extLst>
          </p:cNvPr>
          <p:cNvSpPr txBox="1"/>
          <p:nvPr/>
        </p:nvSpPr>
        <p:spPr>
          <a:xfrm>
            <a:off x="300789" y="914400"/>
            <a:ext cx="4391527" cy="5632311"/>
          </a:xfrm>
          <a:prstGeom prst="rect">
            <a:avLst/>
          </a:prstGeom>
          <a:noFill/>
          <a:ln>
            <a:solidFill>
              <a:schemeClr val="accent1"/>
            </a:solidFill>
            <a:prstDash val="sysDot"/>
          </a:ln>
        </p:spPr>
        <p:txBody>
          <a:bodyPr wrap="square" rtlCol="0">
            <a:spAutoFit/>
          </a:bodyPr>
          <a:lstStyle/>
          <a:p>
            <a:r>
              <a:rPr lang="en-US" sz="1200" dirty="0"/>
              <a:t>Key ideas /themes that emerged?</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
        <p:nvSpPr>
          <p:cNvPr id="3" name="TextBox 2">
            <a:extLst>
              <a:ext uri="{FF2B5EF4-FFF2-40B4-BE49-F238E27FC236}">
                <a16:creationId xmlns:a16="http://schemas.microsoft.com/office/drawing/2014/main" id="{34AFEDF9-74C1-8A44-85CC-AA97C1EE9D7D}"/>
              </a:ext>
            </a:extLst>
          </p:cNvPr>
          <p:cNvSpPr txBox="1"/>
          <p:nvPr/>
        </p:nvSpPr>
        <p:spPr>
          <a:xfrm>
            <a:off x="4692317" y="914400"/>
            <a:ext cx="3585410" cy="3416320"/>
          </a:xfrm>
          <a:prstGeom prst="rect">
            <a:avLst/>
          </a:prstGeom>
          <a:noFill/>
          <a:ln>
            <a:solidFill>
              <a:schemeClr val="accent1"/>
            </a:solidFill>
            <a:prstDash val="sysDot"/>
          </a:ln>
        </p:spPr>
        <p:txBody>
          <a:bodyPr wrap="square" rtlCol="0">
            <a:spAutoFit/>
          </a:bodyPr>
          <a:lstStyle/>
          <a:p>
            <a:r>
              <a:rPr lang="en-US" sz="1200" dirty="0"/>
              <a:t>What is valued by students or considered to be helpful in our approach to assessment? </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sp>
        <p:nvSpPr>
          <p:cNvPr id="7" name="TextBox 6">
            <a:extLst>
              <a:ext uri="{FF2B5EF4-FFF2-40B4-BE49-F238E27FC236}">
                <a16:creationId xmlns:a16="http://schemas.microsoft.com/office/drawing/2014/main" id="{333BCEB1-AB80-844E-A4C3-3BFDF4E9AE7E}"/>
              </a:ext>
            </a:extLst>
          </p:cNvPr>
          <p:cNvSpPr txBox="1"/>
          <p:nvPr/>
        </p:nvSpPr>
        <p:spPr>
          <a:xfrm>
            <a:off x="8277726" y="914400"/>
            <a:ext cx="3629527" cy="3416320"/>
          </a:xfrm>
          <a:prstGeom prst="rect">
            <a:avLst/>
          </a:prstGeom>
          <a:noFill/>
          <a:ln>
            <a:solidFill>
              <a:schemeClr val="accent1"/>
            </a:solidFill>
            <a:prstDash val="sysDot"/>
          </a:ln>
        </p:spPr>
        <p:txBody>
          <a:bodyPr wrap="square" rtlCol="0">
            <a:spAutoFit/>
          </a:bodyPr>
          <a:lstStyle/>
          <a:p>
            <a:r>
              <a:rPr lang="en-US" sz="1200" dirty="0"/>
              <a:t>What is not valued or needs attention / a rethink? </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sp>
        <p:nvSpPr>
          <p:cNvPr id="8" name="TextBox 7">
            <a:extLst>
              <a:ext uri="{FF2B5EF4-FFF2-40B4-BE49-F238E27FC236}">
                <a16:creationId xmlns:a16="http://schemas.microsoft.com/office/drawing/2014/main" id="{451AC7A5-380D-A64E-A9B3-9C4A28272031}"/>
              </a:ext>
            </a:extLst>
          </p:cNvPr>
          <p:cNvSpPr txBox="1"/>
          <p:nvPr/>
        </p:nvSpPr>
        <p:spPr>
          <a:xfrm>
            <a:off x="4692316" y="4415589"/>
            <a:ext cx="7214937" cy="2123658"/>
          </a:xfrm>
          <a:prstGeom prst="rect">
            <a:avLst/>
          </a:prstGeom>
          <a:noFill/>
          <a:ln>
            <a:solidFill>
              <a:schemeClr val="accent1"/>
            </a:solidFill>
            <a:prstDash val="sysDot"/>
          </a:ln>
        </p:spPr>
        <p:txBody>
          <a:bodyPr wrap="square" rtlCol="0">
            <a:spAutoFit/>
          </a:bodyPr>
          <a:lstStyle/>
          <a:p>
            <a:r>
              <a:rPr lang="en-US" sz="1200" dirty="0"/>
              <a:t>What did you notice about how students positioned themselves – as active in seeking to work out how they are going or reliant on others to let them know? What do you think this means for our school community? </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sp>
        <p:nvSpPr>
          <p:cNvPr id="9" name="TextBox 8">
            <a:extLst>
              <a:ext uri="{FF2B5EF4-FFF2-40B4-BE49-F238E27FC236}">
                <a16:creationId xmlns:a16="http://schemas.microsoft.com/office/drawing/2014/main" id="{09BFE72C-CFDA-854F-9C29-0B16586ED0BB}"/>
              </a:ext>
            </a:extLst>
          </p:cNvPr>
          <p:cNvSpPr txBox="1"/>
          <p:nvPr/>
        </p:nvSpPr>
        <p:spPr>
          <a:xfrm>
            <a:off x="200526" y="6568616"/>
            <a:ext cx="11213432" cy="276999"/>
          </a:xfrm>
          <a:prstGeom prst="rect">
            <a:avLst/>
          </a:prstGeom>
          <a:noFill/>
        </p:spPr>
        <p:txBody>
          <a:bodyPr wrap="square" rtlCol="0">
            <a:spAutoFit/>
          </a:bodyPr>
          <a:lstStyle/>
          <a:p>
            <a:r>
              <a:rPr lang="en-US" sz="1200" dirty="0"/>
              <a:t>The Investigation Lead facilitates this process with the whole Investigation Team of teachers and teacher leaders. This is the documentation that will be taken to LFA 4. </a:t>
            </a:r>
          </a:p>
        </p:txBody>
      </p:sp>
      <p:sp>
        <p:nvSpPr>
          <p:cNvPr id="5" name="Rectangle 4">
            <a:extLst>
              <a:ext uri="{FF2B5EF4-FFF2-40B4-BE49-F238E27FC236}">
                <a16:creationId xmlns:a16="http://schemas.microsoft.com/office/drawing/2014/main" id="{A2683698-64F9-A0AE-54F0-DB1E2CD0D437}"/>
              </a:ext>
            </a:extLst>
          </p:cNvPr>
          <p:cNvSpPr/>
          <p:nvPr/>
        </p:nvSpPr>
        <p:spPr>
          <a:xfrm>
            <a:off x="8355724" y="11922"/>
            <a:ext cx="3836276" cy="46795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a:t>LFA 2.1 Part A – Synthesis and Analysis</a:t>
            </a:r>
          </a:p>
        </p:txBody>
      </p:sp>
    </p:spTree>
    <p:extLst>
      <p:ext uri="{BB962C8B-B14F-4D97-AF65-F5344CB8AC3E}">
        <p14:creationId xmlns:p14="http://schemas.microsoft.com/office/powerpoint/2010/main" val="17928032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WebCM Documents" ma:contentTypeID="0x0101008840106FE30D4F50BC61A726A7CA6E3800A01D47DD30CBB54F95863B7DC80A2CEC" ma:contentTypeVersion="12" ma:contentTypeDescription="WebCM Documents Content Type" ma:contentTypeScope="" ma:versionID="e4139b3a0e7d3d8cb92e2992b6712403">
  <xsd:schema xmlns:xsd="http://www.w3.org/2001/XMLSchema" xmlns:xs="http://www.w3.org/2001/XMLSchema" xmlns:p="http://schemas.microsoft.com/office/2006/metadata/properties" xmlns:ns1="http://schemas.microsoft.com/sharepoint/v3" xmlns:ns2="76b566cd-adb9-46c2-964b-22eba181fd0b" xmlns:ns3="cb9114c1-daad-44dd-acad-30f4246641f2" targetNamespace="http://schemas.microsoft.com/office/2006/metadata/properties" ma:root="true" ma:fieldsID="df9e21a9d9be030ba6d9139b7d031c32" ns1:_="" ns2:_="" ns3:_="">
    <xsd:import namespace="http://schemas.microsoft.com/sharepoint/v3"/>
    <xsd:import namespace="76b566cd-adb9-46c2-964b-22eba181fd0b"/>
    <xsd:import namespace="cb9114c1-daad-44dd-acad-30f4246641f2"/>
    <xsd:element name="properties">
      <xsd:complexType>
        <xsd:sequence>
          <xsd:element name="documentManagement">
            <xsd:complexType>
              <xsd:all>
                <xsd:element ref="ns1:DEECD_Description" minOccurs="0"/>
                <xsd:element ref="ns1:DEECD_Publisher" minOccurs="0"/>
                <xsd:element ref="ns1:DEECD_Keywords" minOccurs="0"/>
                <xsd:element ref="ns1:DEECD_Expired" minOccurs="0"/>
                <xsd:element ref="ns2:PublishingStartDate" minOccurs="0"/>
                <xsd:element ref="ns1:PublishingExpirationDate" minOccurs="0"/>
                <xsd:element ref="ns3:TaxCatchAll" minOccurs="0"/>
                <xsd:element ref="ns2:pfad5814e62747ed9f131defefc62dac" minOccurs="0"/>
                <xsd:element ref="ns2:a319977fc8504e09982f090ae1d7c602" minOccurs="0"/>
                <xsd:element ref="ns2:ofbb8b9a280a423a91cf717fb81349cd" minOccurs="0"/>
                <xsd:element ref="ns2:b1688cb4a3a940449dc8286705012a42" minOccurs="0"/>
                <xsd:element ref="ns2:hyperlink" minOccurs="0"/>
                <xsd:element ref="ns2:hyperlink2"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ECD_Description" ma:index="2" nillable="true" ma:displayName="Description" ma:description="" ma:internalName="DEECD_Description">
      <xsd:simpleType>
        <xsd:restriction base="dms:Note">
          <xsd:maxLength value="255"/>
        </xsd:restriction>
      </xsd:simpleType>
    </xsd:element>
    <xsd:element name="DEECD_Publisher" ma:index="3" nillable="true" ma:displayName="Publisher" ma:default="Department of Education and Training" ma:internalName="DEECD_Publisher">
      <xsd:simpleType>
        <xsd:restriction base="dms:Text">
          <xsd:maxLength value="255"/>
        </xsd:restriction>
      </xsd:simpleType>
    </xsd:element>
    <xsd:element name="DEECD_Keywords" ma:index="7" nillable="true" ma:displayName="Keywords" ma:internalName="DEECD_Keywords">
      <xsd:simpleType>
        <xsd:restriction base="dms:Note">
          <xsd:maxLength value="255"/>
        </xsd:restriction>
      </xsd:simpleType>
    </xsd:element>
    <xsd:element name="DEECD_Expired" ma:index="8" nillable="true" ma:displayName="Expired" ma:default="0" ma:internalName="DEECD_Expired">
      <xsd:simpleType>
        <xsd:restriction base="dms:Boolean"/>
      </xsd:simpleType>
    </xsd:element>
    <xsd:element name="PublishingExpirationDate" ma:index="10" nillable="true" ma:displayName="Scheduling End Dat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76b566cd-adb9-46c2-964b-22eba181fd0b" elementFormDefault="qualified">
    <xsd:import namespace="http://schemas.microsoft.com/office/2006/documentManagement/types"/>
    <xsd:import namespace="http://schemas.microsoft.com/office/infopath/2007/PartnerControls"/>
    <xsd:element name="PublishingStartDate" ma:index="9" nillable="true" ma:displayName="Scheduling Start Date" ma:internalName="PublishingStartDate">
      <xsd:simpleType>
        <xsd:restriction base="dms:Unknown"/>
      </xsd:simpleType>
    </xsd:element>
    <xsd:element name="pfad5814e62747ed9f131defefc62dac" ma:index="19" nillable="true" ma:taxonomy="true" ma:internalName="pfad5814e62747ed9f131defefc62dac" ma:taxonomyFieldName="DEECD_SubjectCategory" ma:displayName="Subject Category" ma:readOnly="false" ma:fieldId="{9fad5814-e627-47ed-9f13-1defefc62dac}" ma:sspId="272df97b-2740-40bb-9c0d-572a441144cd" ma:termSetId="cc6468fc-15c3-4209-9517-a733b6c80435" ma:anchorId="00000000-0000-0000-0000-000000000000" ma:open="false" ma:isKeyword="false">
      <xsd:complexType>
        <xsd:sequence>
          <xsd:element ref="pc:Terms" minOccurs="0" maxOccurs="1"/>
        </xsd:sequence>
      </xsd:complexType>
    </xsd:element>
    <xsd:element name="a319977fc8504e09982f090ae1d7c602" ma:index="20" nillable="true" ma:taxonomy="true" ma:internalName="a319977fc8504e09982f090ae1d7c602" ma:taxonomyFieldName="DEECD_ItemType" ma:displayName="Item Type" ma:default="101;#Page|eb523acf-a821-456c-a76b-7607578309d7" ma:fieldId="{a319977f-c850-4e09-982f-090ae1d7c602}" ma:sspId="272df97b-2740-40bb-9c0d-572a441144cd" ma:termSetId="87a54e1a-a086-4056-9430-e3def70b5bc0" ma:anchorId="00000000-0000-0000-0000-000000000000" ma:open="false" ma:isKeyword="false">
      <xsd:complexType>
        <xsd:sequence>
          <xsd:element ref="pc:Terms" minOccurs="0" maxOccurs="1"/>
        </xsd:sequence>
      </xsd:complexType>
    </xsd:element>
    <xsd:element name="ofbb8b9a280a423a91cf717fb81349cd" ma:index="21" nillable="true" ma:taxonomy="true" ma:internalName="ofbb8b9a280a423a91cf717fb81349cd" ma:taxonomyFieldName="DEECD_Author" ma:displayName="Author" ma:default="94;#Education|5232e41c-5101-41fe-b638-7d41d1371531" ma:fieldId="{8fbb8b9a-280a-423a-91cf-717fb81349cd}" ma:sspId="272df97b-2740-40bb-9c0d-572a441144cd" ma:termSetId="f9681774-4169-418a-ae49-9bc331f72a4f" ma:anchorId="00000000-0000-0000-0000-000000000000" ma:open="false" ma:isKeyword="false">
      <xsd:complexType>
        <xsd:sequence>
          <xsd:element ref="pc:Terms" minOccurs="0" maxOccurs="1"/>
        </xsd:sequence>
      </xsd:complexType>
    </xsd:element>
    <xsd:element name="b1688cb4a3a940449dc8286705012a42" ma:index="22" nillable="true" ma:taxonomy="true" ma:internalName="b1688cb4a3a940449dc8286705012a42" ma:taxonomyFieldName="DEECD_Audience" ma:displayName="Audience" ma:fieldId="{b1688cb4-a3a9-4044-9dc8-286705012a42}" ma:taxonomyMulti="true" ma:sspId="272df97b-2740-40bb-9c0d-572a441144cd" ma:termSetId="af0be819-ce00-4865-904d-8408c82c2300" ma:anchorId="00000000-0000-0000-0000-000000000000" ma:open="false" ma:isKeyword="false">
      <xsd:complexType>
        <xsd:sequence>
          <xsd:element ref="pc:Terms" minOccurs="0" maxOccurs="1"/>
        </xsd:sequence>
      </xsd:complexType>
    </xsd:element>
    <xsd:element name="hyperlink" ma:index="24" nillable="true" ma:displayName="hyperlink" ma:format="Hyperlink" ma:internalName="hyperlink">
      <xsd:complexType>
        <xsd:complexContent>
          <xsd:extension base="dms:URL">
            <xsd:sequence>
              <xsd:element name="Url" type="dms:ValidUrl" minOccurs="0" nillable="true"/>
              <xsd:element name="Description" type="xsd:string" nillable="true"/>
            </xsd:sequence>
          </xsd:extension>
        </xsd:complexContent>
      </xsd:complexType>
    </xsd:element>
    <xsd:element name="hyperlink2" ma:index="25" nillable="true" ma:displayName="hyperlink2" ma:format="Hyperlink" ma:internalName="hyperlink2" ma:readOnly="false">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cb9114c1-daad-44dd-acad-30f4246641f2"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d7017a8d-dd8f-40f0-bbcf-d0d7f718f6eb}" ma:internalName="TaxCatchAll" ma:showField="CatchAllData" ma:web="cb9114c1-daad-44dd-acad-30f4246641f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4"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cb9114c1-daad-44dd-acad-30f4246641f2">
      <Value>101</Value>
      <Value>94</Value>
    </TaxCatchAll>
    <DEECD_Publisher xmlns="http://schemas.microsoft.com/sharepoint/v3">Department of Education and Training</DEECD_Publisher>
    <hyperlink xmlns="76b566cd-adb9-46c2-964b-22eba181fd0b">
      <Url xsi:nil="true"/>
      <Description xsi:nil="true"/>
    </hyperlink>
    <a319977fc8504e09982f090ae1d7c602 xmlns="76b566cd-adb9-46c2-964b-22eba181fd0b">
      <Terms xmlns="http://schemas.microsoft.com/office/infopath/2007/PartnerControls">
        <TermInfo xmlns="http://schemas.microsoft.com/office/infopath/2007/PartnerControls">
          <TermName xmlns="http://schemas.microsoft.com/office/infopath/2007/PartnerControls">Page</TermName>
          <TermId xmlns="http://schemas.microsoft.com/office/infopath/2007/PartnerControls">eb523acf-a821-456c-a76b-7607578309d7</TermId>
        </TermInfo>
      </Terms>
    </a319977fc8504e09982f090ae1d7c602>
    <DEECD_Expired xmlns="http://schemas.microsoft.com/sharepoint/v3">false</DEECD_Expired>
    <DEECD_Keywords xmlns="http://schemas.microsoft.com/sharepoint/v3" xsi:nil="true"/>
    <PublishingExpirationDate xmlns="http://schemas.microsoft.com/sharepoint/v3" xsi:nil="true"/>
    <DEECD_Description xmlns="http://schemas.microsoft.com/sharepoint/v3">Investigation_A_Booklet_What_Students_seek_from_assessments</DEECD_Description>
    <b1688cb4a3a940449dc8286705012a42 xmlns="76b566cd-adb9-46c2-964b-22eba181fd0b">
      <Terms xmlns="http://schemas.microsoft.com/office/infopath/2007/PartnerControls"/>
    </b1688cb4a3a940449dc8286705012a42>
    <hyperlink2 xmlns="76b566cd-adb9-46c2-964b-22eba181fd0b">
      <Url xsi:nil="true"/>
      <Description xsi:nil="true"/>
    </hyperlink2>
    <PublishingStartDate xmlns="76b566cd-adb9-46c2-964b-22eba181fd0b" xsi:nil="true"/>
    <ofbb8b9a280a423a91cf717fb81349cd xmlns="76b566cd-adb9-46c2-964b-22eba181fd0b">
      <Terms xmlns="http://schemas.microsoft.com/office/infopath/2007/PartnerControls">
        <TermInfo xmlns="http://schemas.microsoft.com/office/infopath/2007/PartnerControls">
          <TermName xmlns="http://schemas.microsoft.com/office/infopath/2007/PartnerControls">Education</TermName>
          <TermId xmlns="http://schemas.microsoft.com/office/infopath/2007/PartnerControls">5232e41c-5101-41fe-b638-7d41d1371531</TermId>
        </TermInfo>
      </Terms>
    </ofbb8b9a280a423a91cf717fb81349cd>
    <pfad5814e62747ed9f131defefc62dac xmlns="76b566cd-adb9-46c2-964b-22eba181fd0b">
      <Terms xmlns="http://schemas.microsoft.com/office/infopath/2007/PartnerControls"/>
    </pfad5814e62747ed9f131defefc62dac>
  </documentManagement>
</p:properties>
</file>

<file path=customXml/item4.xml><?xml version="1.0" encoding="utf-8"?>
<ct:contentTypeSchema xmlns:ct="http://schemas.microsoft.com/office/2006/metadata/contentType" xmlns:ma="http://schemas.microsoft.com/office/2006/metadata/properties/metaAttributes" ct:_="" ma:_="" ma:contentTypeName="DET Document" ma:contentTypeID="0x010100BD1BBB31FF72D64FA07E4D93243CC72E000D2FAE6D2C888D43B5037E362786427D" ma:contentTypeVersion="3" ma:contentTypeDescription="DET Document" ma:contentTypeScope="" ma:versionID="f43ccf7f861ea94d5a2e8fb73a12e382">
  <xsd:schema xmlns:xsd="http://www.w3.org/2001/XMLSchema" xmlns:xs="http://www.w3.org/2001/XMLSchema" xmlns:p="http://schemas.microsoft.com/office/2006/metadata/properties" xmlns:ns1="http://schemas.microsoft.com/sharepoint/v3" xmlns:ns2="http://schemas.microsoft.com/Sharepoint/v3" xmlns:ns3="1697feb4-41be-4414-9a7d-fe2ac66ee798" targetNamespace="http://schemas.microsoft.com/office/2006/metadata/properties" ma:root="true" ma:fieldsID="a3b99f7581ff6c32529558dea44319bc" ns1:_="" ns2:_="" ns3:_="">
    <xsd:import namespace="http://schemas.microsoft.com/sharepoint/v3"/>
    <xsd:import namespace="http://schemas.microsoft.com/Sharepoint/v3"/>
    <xsd:import namespace="1697feb4-41be-4414-9a7d-fe2ac66ee798"/>
    <xsd:element name="properties">
      <xsd:complexType>
        <xsd:sequence>
          <xsd:element name="documentManagement">
            <xsd:complexType>
              <xsd:all>
                <xsd:element ref="ns2:DET_EDRMS_Date" minOccurs="0"/>
                <xsd:element ref="ns2:DET_EDRMS_Author" minOccurs="0"/>
                <xsd:element ref="ns3:TaxCatchAll" minOccurs="0"/>
                <xsd:element ref="ns3:TaxCatchAllLabel" minOccurs="0"/>
                <xsd:element ref="ns2:DET_EDRMS_Description" minOccurs="0"/>
                <xsd:element ref="ns1:PublishingContactNam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ContactName" ma:index="13" nillable="true" ma:displayName="Contact Name" ma:description="Contact Name is a site column created by the Publishing feature. It is used on the Page Content Type as the name of the person or group who is the contact person for the page." ma:hidden="true" ma:internalName="PublishingContactName" ma:readOnly="false">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_EDRMS_Date" ma:index="8" nillable="true" ma:displayName="Date" ma:format="DateOnly" ma:hidden="true" ma:internalName="DET_EDRMS_Date" ma:readOnly="false">
      <xsd:simpleType>
        <xsd:restriction base="dms:DateTime"/>
      </xsd:simpleType>
    </xsd:element>
    <xsd:element name="DET_EDRMS_Author" ma:index="9" nillable="true" ma:displayName="Author" ma:hidden="true" ma:internalName="DET_EDRMS_Author" ma:readOnly="false">
      <xsd:simpleType>
        <xsd:restriction base="dms:Text">
          <xsd:maxLength value="255"/>
        </xsd:restriction>
      </xsd:simpleType>
    </xsd:element>
    <xsd:element name="DET_EDRMS_Description" ma:index="12" nillable="true" ma:displayName="Document Description" ma:description="" ma:hidden="true" ma:internalName="DET_EDRMS_Description" ma:readOnly="fals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697feb4-41be-4414-9a7d-fe2ac66ee798" elementFormDefault="qualified">
    <xsd:import namespace="http://schemas.microsoft.com/office/2006/documentManagement/types"/>
    <xsd:import namespace="http://schemas.microsoft.com/office/infopath/2007/PartnerControls"/>
    <xsd:element name="TaxCatchAll" ma:index="10" nillable="true" ma:displayName="Taxonomy Catch All Column" ma:description="" ma:hidden="true" ma:list="{a9400b91-d0af-41a4-abe2-afdb3d462fe8}" ma:internalName="TaxCatchAll" ma:showField="CatchAllData" ma:web="1697feb4-41be-4414-9a7d-fe2ac66ee798">
      <xsd:complexType>
        <xsd:complexContent>
          <xsd:extension base="dms:MultiChoiceLookup">
            <xsd:sequence>
              <xsd:element name="Value" type="dms:Lookup" maxOccurs="unbounded" minOccurs="0" nillable="true"/>
            </xsd:sequence>
          </xsd:extension>
        </xsd:complexContent>
      </xsd:complexType>
    </xsd:element>
    <xsd:element name="TaxCatchAllLabel" ma:index="11" nillable="true" ma:displayName="Taxonomy Catch All Column1" ma:description="" ma:hidden="true" ma:list="{a9400b91-d0af-41a4-abe2-afdb3d462fe8}" ma:internalName="TaxCatchAllLabel" ma:readOnly="true" ma:showField="CatchAllDataLabel" ma:web="1697feb4-41be-4414-9a7d-fe2ac66ee79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B193DE5-603B-4897-9926-5A65B7E3E3E1}"/>
</file>

<file path=customXml/itemProps2.xml><?xml version="1.0" encoding="utf-8"?>
<ds:datastoreItem xmlns:ds="http://schemas.openxmlformats.org/officeDocument/2006/customXml" ds:itemID="{02CA6B4D-0747-4778-9517-7443F49BB480}">
  <ds:schemaRefs>
    <ds:schemaRef ds:uri="http://schemas.microsoft.com/sharepoint/v3/contenttype/forms"/>
  </ds:schemaRefs>
</ds:datastoreItem>
</file>

<file path=customXml/itemProps3.xml><?xml version="1.0" encoding="utf-8"?>
<ds:datastoreItem xmlns:ds="http://schemas.openxmlformats.org/officeDocument/2006/customXml" ds:itemID="{0B63AA39-B11E-47B4-93ED-C2950C78B213}">
  <ds:schemaRefs>
    <ds:schemaRef ds:uri="1697feb4-41be-4414-9a7d-fe2ac66ee798"/>
    <ds:schemaRef ds:uri="http://purl.org/dc/dcmitype/"/>
    <ds:schemaRef ds:uri="http://schemas.microsoft.com/office/infopath/2007/PartnerControls"/>
    <ds:schemaRef ds:uri="http://schemas.microsoft.com/Sharepoint/v3"/>
    <ds:schemaRef ds:uri="http://purl.org/dc/terms/"/>
    <ds:schemaRef ds:uri="http://schemas.microsoft.com/office/2006/metadata/properties"/>
    <ds:schemaRef ds:uri="http://schemas.microsoft.com/sharepoint/v3"/>
    <ds:schemaRef ds:uri="http://schemas.microsoft.com/office/2006/documentManagement/types"/>
    <ds:schemaRef ds:uri="http://purl.org/dc/elements/1.1/"/>
    <ds:schemaRef ds:uri="http://schemas.openxmlformats.org/package/2006/metadata/core-properties"/>
    <ds:schemaRef ds:uri="http://www.w3.org/XML/1998/namespace"/>
  </ds:schemaRefs>
</ds:datastoreItem>
</file>

<file path=customXml/itemProps4.xml><?xml version="1.0" encoding="utf-8"?>
<ds:datastoreItem xmlns:ds="http://schemas.openxmlformats.org/officeDocument/2006/customXml" ds:itemID="{9D7A1842-EDFF-4CD6-9B09-8620D8D1032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Sharepoint/v3"/>
    <ds:schemaRef ds:uri="1697feb4-41be-4414-9a7d-fe2ac66ee79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858</TotalTime>
  <Words>977</Words>
  <Application>Microsoft Office PowerPoint</Application>
  <PresentationFormat>Widescreen</PresentationFormat>
  <Paragraphs>182</Paragraphs>
  <Slides>8</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Larissa Raymond</dc:creator>
  <cp:lastModifiedBy>Christina Tropea</cp:lastModifiedBy>
  <cp:revision>14</cp:revision>
  <dcterms:created xsi:type="dcterms:W3CDTF">2022-06-30T22:06:35Z</dcterms:created>
  <dcterms:modified xsi:type="dcterms:W3CDTF">2022-10-09T12:05:45Z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0x0101008840106FE30D4F50BC61A726A7CA6E3800A01D47DD30CBB54F95863B7DC80A2CEC</vt:lpwstr>
  </property>
  <property fmtid="{D5CDD505-2E9C-101B-9397-08002B2CF9AE}" pid="3" name="RecordPoint_WorkflowType">
    <vt:lpwstr>ActiveSubmitStub</vt:lpwstr>
  </property>
  <property fmtid="{D5CDD505-2E9C-101B-9397-08002B2CF9AE}" pid="4" name="RecordPoint_ActiveItemSiteId">
    <vt:lpwstr>{d588aa34-07a3-4d59-b975-b2f7c5ef7a89}</vt:lpwstr>
  </property>
  <property fmtid="{D5CDD505-2E9C-101B-9397-08002B2CF9AE}" pid="5" name="RecordPoint_ActiveItemListId">
    <vt:lpwstr>{c90a11d1-b68f-4abe-81d9-a993f14cf57c}</vt:lpwstr>
  </property>
  <property fmtid="{D5CDD505-2E9C-101B-9397-08002B2CF9AE}" pid="6" name="RecordPoint_ActiveItemUniqueId">
    <vt:lpwstr>{9820a10c-0da4-48c3-9424-8158c37c5915}</vt:lpwstr>
  </property>
  <property fmtid="{D5CDD505-2E9C-101B-9397-08002B2CF9AE}" pid="7" name="RecordPoint_ActiveItemWebId">
    <vt:lpwstr>{1697feb4-41be-4414-9a7d-fe2ac66ee798}</vt:lpwstr>
  </property>
  <property fmtid="{D5CDD505-2E9C-101B-9397-08002B2CF9AE}" pid="8" name="RecordPoint_RecordNumberSubmitted">
    <vt:lpwstr>R20220488224</vt:lpwstr>
  </property>
  <property fmtid="{D5CDD505-2E9C-101B-9397-08002B2CF9AE}" pid="9" name="RecordPoint_SubmissionCompleted">
    <vt:lpwstr>2022-09-24T21:18:09.1518270+10:00</vt:lpwstr>
  </property>
  <property fmtid="{D5CDD505-2E9C-101B-9397-08002B2CF9AE}" pid="10" name="DEECD_Author">
    <vt:lpwstr>94;#Education|5232e41c-5101-41fe-b638-7d41d1371531</vt:lpwstr>
  </property>
  <property fmtid="{D5CDD505-2E9C-101B-9397-08002B2CF9AE}" pid="11" name="DEECD_ItemType">
    <vt:lpwstr>101;#Page|eb523acf-a821-456c-a76b-7607578309d7</vt:lpwstr>
  </property>
  <property fmtid="{D5CDD505-2E9C-101B-9397-08002B2CF9AE}" pid="12" name="DEECD_SubjectCategory">
    <vt:lpwstr/>
  </property>
  <property fmtid="{D5CDD505-2E9C-101B-9397-08002B2CF9AE}" pid="13" name="DEECD_Audience">
    <vt:lpwstr/>
  </property>
</Properties>
</file>